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388" r:id="rId2"/>
    <p:sldId id="359" r:id="rId3"/>
    <p:sldId id="360" r:id="rId4"/>
    <p:sldId id="361" r:id="rId5"/>
    <p:sldId id="363" r:id="rId6"/>
    <p:sldId id="364" r:id="rId7"/>
    <p:sldId id="365" r:id="rId8"/>
    <p:sldId id="370" r:id="rId9"/>
    <p:sldId id="375" r:id="rId10"/>
    <p:sldId id="374" r:id="rId11"/>
    <p:sldId id="381" r:id="rId12"/>
    <p:sldId id="382" r:id="rId13"/>
    <p:sldId id="383" r:id="rId14"/>
    <p:sldId id="385" r:id="rId15"/>
    <p:sldId id="384" r:id="rId16"/>
    <p:sldId id="344" r:id="rId17"/>
    <p:sldId id="387" r:id="rId18"/>
    <p:sldId id="395" r:id="rId19"/>
    <p:sldId id="390" r:id="rId20"/>
    <p:sldId id="391" r:id="rId21"/>
    <p:sldId id="392" r:id="rId22"/>
    <p:sldId id="393" r:id="rId23"/>
    <p:sldId id="394" r:id="rId2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8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139" autoAdjust="0"/>
  </p:normalViewPr>
  <p:slideViewPr>
    <p:cSldViewPr showGuides="1">
      <p:cViewPr varScale="1">
        <p:scale>
          <a:sx n="105" d="100"/>
          <a:sy n="105" d="100"/>
        </p:scale>
        <p:origin x="-172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BCC00-187E-4765-81E0-DF4294397E5B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24511-D054-4596-B0FF-22955CA93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59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4511-D054-4596-B0FF-22955CA93DF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43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24511-D054-4596-B0FF-22955CA93DF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83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15DE51-15FE-4CFD-8149-6A3B49F7D81A}" type="datetime1">
              <a:rPr lang="ru-RU" smtClean="0"/>
              <a:t>19.10.2021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0C0A8-D951-44CB-AC52-0E87CCEAA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3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19AB68-79DE-4B8C-8157-DB2E5B44F249}" type="datetime1">
              <a:rPr lang="ru-RU" smtClean="0"/>
              <a:t>19.10.2021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0C0A8-D951-44CB-AC52-0E87CCEAA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946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411E88-F5AC-4A2F-AF4F-64BF6EE81CFC}" type="datetime1">
              <a:rPr lang="ru-RU" smtClean="0"/>
              <a:t>19.10.2021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0C0A8-D951-44CB-AC52-0E87CCEAA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15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05128E-84C4-4871-BF94-13317062E26C}" type="datetime1">
              <a:rPr lang="ru-RU" smtClean="0"/>
              <a:t>19.10.2021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0C0A8-D951-44CB-AC52-0E87CCEAA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80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A46467-7DDC-4644-A089-E3928BED7FAC}" type="datetime1">
              <a:rPr lang="ru-RU" smtClean="0"/>
              <a:t>19.10.2021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0C0A8-D951-44CB-AC52-0E87CCEAA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80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99E1F2-0497-44A0-8E7E-F6FD08984FEB}" type="datetime1">
              <a:rPr lang="ru-RU" smtClean="0"/>
              <a:t>19.10.2021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0C0A8-D951-44CB-AC52-0E87CCEAA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81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95D3BD-297E-4B14-B9E5-9CD1CE8B63D8}" type="datetime1">
              <a:rPr lang="ru-RU" smtClean="0"/>
              <a:t>19.10.2021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0C0A8-D951-44CB-AC52-0E87CCEAA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78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02FA49-D441-4614-8284-489AFDA436EE}" type="datetime1">
              <a:rPr lang="ru-RU" smtClean="0"/>
              <a:t>19.10.2021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0C0A8-D951-44CB-AC52-0E87CCEAA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80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9BD85A-C813-4812-ACE7-41C59EFB3634}" type="datetime1">
              <a:rPr lang="ru-RU" smtClean="0"/>
              <a:t>19.10.2021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0C0A8-D951-44CB-AC52-0E87CCEAA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62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E311F9-5763-465E-9050-C1E91399DE66}" type="datetime1">
              <a:rPr lang="ru-RU" smtClean="0"/>
              <a:t>19.10.2021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0C0A8-D951-44CB-AC52-0E87CCEAA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55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DB83A8-97A0-4EE1-B2B4-3DE398A11DC8}" type="datetime1">
              <a:rPr lang="ru-RU" smtClean="0"/>
              <a:t>19.10.2021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0C0A8-D951-44CB-AC52-0E87CCEAA0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35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687986D0-AA89-418C-A236-62D6B12DBB49}" type="datetime1">
              <a:rPr lang="ru-RU" smtClean="0"/>
              <a:t>19.10.2021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E6F0C0A8-D951-44CB-AC52-0E87CCEAA0E4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12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g"/><Relationship Id="rId4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openxmlformats.org/officeDocument/2006/relationships/hyperlink" Target="http://www.novolab.ru/cache/700/2035251_Image.jpg?03f4812bf2dca063043e412a3823f912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hyperlink" Target="http://www.novolab.ru/cache/700/2035258_Image.jpg?91e9d3b8876d195f087997345a29fc6e" TargetMode="External"/><Relationship Id="rId4" Type="http://schemas.openxmlformats.org/officeDocument/2006/relationships/image" Target="../media/image35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krin.ru/image/cache/data/Pribori/SHZN/shzn-500x500.jpg" TargetMode="External"/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rin.ru/image/cache/mt/gi-500x500.jpg" TargetMode="External"/><Relationship Id="rId11" Type="http://schemas.openxmlformats.org/officeDocument/2006/relationships/image" Target="../media/image48.jpeg"/><Relationship Id="rId5" Type="http://schemas.openxmlformats.org/officeDocument/2006/relationships/image" Target="../media/image45.jpeg"/><Relationship Id="rId10" Type="http://schemas.openxmlformats.org/officeDocument/2006/relationships/hyperlink" Target="http://krin.ru/image/cache/data/Pribori/CSHC/CSHCK/shck-150-002-1-500x500.JPG" TargetMode="External"/><Relationship Id="rId4" Type="http://schemas.openxmlformats.org/officeDocument/2006/relationships/hyperlink" Target="http://krin.ru/image/cache/mt/mikrometr2-500x500.jpg" TargetMode="External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1004" y="1196752"/>
            <a:ext cx="4439724" cy="504057"/>
            <a:chOff x="1473753" y="2016225"/>
            <a:chExt cx="2912446" cy="69991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473753" y="2016225"/>
              <a:ext cx="2912446" cy="699909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1473753" y="2016226"/>
              <a:ext cx="2912446" cy="699909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algn="ctr"/>
              <a:r>
                <a:rPr lang="ru-RU" sz="2800" b="1" dirty="0" smtClean="0"/>
                <a:t>СВАРОЧНЫЙ ЦЕХ</a:t>
              </a:r>
              <a:endParaRPr lang="ru-RU" sz="2800" b="1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29804" y="1459915"/>
            <a:ext cx="8906692" cy="3924151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Благодаря </a:t>
            </a:r>
            <a:r>
              <a:rPr lang="ru-RU" sz="1400" b="1" dirty="0"/>
              <a:t>комплексу уникального оборудования в цехе может производиться</a:t>
            </a:r>
            <a:r>
              <a:rPr lang="ru-RU" sz="1400" b="1" dirty="0" smtClean="0"/>
              <a:t>:</a:t>
            </a:r>
          </a:p>
          <a:p>
            <a:endParaRPr lang="ru-RU" sz="11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Обучение новейшим сварочным технологиям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Резка металлов большой толщины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Ручная дуговая сварка покрытыми электродами конструкций любой сложности (на переменном и на постоянном токе)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Сварка алюминия и его сплавов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Сварка меди и ее сплавов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Сварка нержавеющей стали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Сварка углеродистых и высокоуглеродистых сталей в среде защитных газов</a:t>
            </a:r>
          </a:p>
          <a:p>
            <a:r>
              <a:rPr lang="ru-RU" sz="1400" b="1" dirty="0" smtClean="0"/>
              <a:t>Оборудование:</a:t>
            </a:r>
          </a:p>
          <a:p>
            <a:endParaRPr lang="ru-RU" sz="900" dirty="0"/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400" dirty="0" smtClean="0"/>
              <a:t>рабочее </a:t>
            </a:r>
            <a:r>
              <a:rPr lang="ru-RU" sz="1400" dirty="0"/>
              <a:t>место преподавателя; </a:t>
            </a:r>
            <a:endParaRPr lang="ru-RU" sz="1400" dirty="0" smtClean="0"/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400" dirty="0" smtClean="0"/>
              <a:t>10 рабочих мест обучающихся: </a:t>
            </a:r>
            <a:r>
              <a:rPr lang="ru-RU" sz="1400" dirty="0"/>
              <a:t>защитные перегородки, </a:t>
            </a:r>
            <a:r>
              <a:rPr lang="ru-RU" sz="1400" dirty="0" smtClean="0"/>
              <a:t>сварочные столы, сварочные</a:t>
            </a:r>
            <a:r>
              <a:rPr lang="ru-RU" sz="1400" dirty="0"/>
              <a:t> аппараты (газовые, электрические</a:t>
            </a:r>
            <a:r>
              <a:rPr lang="ru-RU" sz="1400" dirty="0" smtClean="0"/>
              <a:t>)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400" dirty="0"/>
              <a:t>складские помещения: для металла, для расходных материалов </a:t>
            </a:r>
            <a:endParaRPr lang="ru-RU" sz="1400" dirty="0" smtClean="0"/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400" dirty="0" smtClean="0"/>
              <a:t>Система вентиляции, верстак металлический, наборы инструментов, тумба инструментальная, расходные материалы, огнетушители</a:t>
            </a:r>
            <a:endParaRPr lang="ru-RU" sz="1400" dirty="0"/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400" dirty="0" smtClean="0"/>
              <a:t>Стол </a:t>
            </a:r>
            <a:r>
              <a:rPr lang="ru-RU" sz="1400" dirty="0"/>
              <a:t>сварщика с фильтром «ССБ-1200/SP» (в модификации – стол преподавателя, с возможностью конфигурации в соответствии с решаемыми </a:t>
            </a:r>
            <a:r>
              <a:rPr lang="ru-RU" sz="1400" dirty="0" smtClean="0"/>
              <a:t>задачами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400" dirty="0" smtClean="0"/>
              <a:t>Фильтровентиляционный </a:t>
            </a:r>
            <a:r>
              <a:rPr lang="ru-RU" sz="1400" dirty="0"/>
              <a:t>агрегат «ПМСФ-1/SP</a:t>
            </a:r>
            <a:r>
              <a:rPr lang="ru-RU" sz="1400" dirty="0" smtClean="0"/>
              <a:t>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r="30878"/>
          <a:stretch/>
        </p:blipFill>
        <p:spPr bwMode="auto">
          <a:xfrm>
            <a:off x="7332656" y="5340857"/>
            <a:ext cx="1811343" cy="1327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684286" y="5443776"/>
            <a:ext cx="1800200" cy="115204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995" b="995"/>
            </a:stretch>
          </a:blip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r="15650"/>
          <a:stretch/>
        </p:blipFill>
        <p:spPr bwMode="auto">
          <a:xfrm>
            <a:off x="23274" y="5325341"/>
            <a:ext cx="1812422" cy="1342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576" y="5384066"/>
            <a:ext cx="1656184" cy="1332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1" r="18473" b="4719"/>
          <a:stretch/>
        </p:blipFill>
        <p:spPr>
          <a:xfrm>
            <a:off x="5544325" y="5384066"/>
            <a:ext cx="1853893" cy="127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6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908720"/>
            <a:ext cx="4680520" cy="13570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2000" b="1" dirty="0" smtClean="0"/>
              <a:t>МАСТЕРСКАЯ ТЕХНОЛОГИЧЕСКОГО ОБОРУДОВАНИЯ, ОБОРУДОВАНИЯ НЕФТЕГАЗОПЕРЕРАБАТЫВАЮЩЕГО ПРОИЗВОДСТВА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1936" y="1401985"/>
            <a:ext cx="8774560" cy="3970318"/>
          </a:xfrm>
          <a:prstGeom prst="rect">
            <a:avLst/>
          </a:prstGeom>
        </p:spPr>
        <p:txBody>
          <a:bodyPr wrap="square" numCol="2" spcCol="540000">
            <a:spAutoFit/>
          </a:bodyPr>
          <a:lstStyle/>
          <a:p>
            <a:endParaRPr lang="ru-RU" sz="1400" b="1" dirty="0"/>
          </a:p>
          <a:p>
            <a:endParaRPr lang="ru-RU" sz="1400" b="1" dirty="0" smtClean="0"/>
          </a:p>
          <a:p>
            <a:endParaRPr lang="ru-RU" sz="400" b="1" dirty="0" smtClean="0"/>
          </a:p>
          <a:p>
            <a:endParaRPr lang="ru-RU" sz="1400" b="1" dirty="0" smtClean="0"/>
          </a:p>
          <a:p>
            <a:endParaRPr lang="ru-RU" sz="1400" b="1" dirty="0"/>
          </a:p>
          <a:p>
            <a:r>
              <a:rPr lang="ru-RU" sz="1400" b="1" dirty="0"/>
              <a:t>Предназначена для: </a:t>
            </a:r>
            <a:endParaRPr lang="ru-RU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получения </a:t>
            </a:r>
            <a:r>
              <a:rPr lang="ru-RU" sz="1400" dirty="0"/>
              <a:t>необходимого практического опыта по подготовке оборудования к безопасной эксплуатации при ведении технологического процесса, 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обслуживания </a:t>
            </a:r>
            <a:r>
              <a:rPr lang="ru-RU" sz="1400" dirty="0"/>
              <a:t>основного и вспомогательного оборудования с последующим контролем работы основного и вспомогательного оборудования, технологических линий, коммуникаций и средств </a:t>
            </a:r>
            <a:r>
              <a:rPr lang="ru-RU" sz="1400" dirty="0" smtClean="0"/>
              <a:t>автоматизации</a:t>
            </a:r>
          </a:p>
          <a:p>
            <a:r>
              <a:rPr lang="ru-RU" sz="1400" b="1" dirty="0" smtClean="0"/>
              <a:t>Оборудование: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Запорная арматура с КОФ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Задвижки клиновые </a:t>
            </a:r>
            <a:r>
              <a:rPr lang="ru-RU" sz="1400" dirty="0" err="1"/>
              <a:t>литовые</a:t>
            </a:r>
            <a:r>
              <a:rPr lang="ru-RU" sz="1400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Затворы обратные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Устройства переключающие предохранительных клапанов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Блоки предохранительных клапанов с устройствами переключающими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Клапана предохранительные пружинные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Фланец в комплекте с крепежными деталями: с шейкой для приварки, сквозной, приварной с впадиной под сварку, приварной внахлест (свободновращающийся), </a:t>
            </a:r>
            <a:r>
              <a:rPr lang="ru-RU" sz="1400" dirty="0" err="1"/>
              <a:t>резбовой</a:t>
            </a:r>
            <a:r>
              <a:rPr lang="ru-RU" sz="1400" dirty="0"/>
              <a:t>, заглушка.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Заглушки: эллиптическая, для труб, стальные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Фланцевые прокладки: </a:t>
            </a:r>
            <a:r>
              <a:rPr lang="ru-RU" sz="1400" dirty="0" err="1"/>
              <a:t>паронитные</a:t>
            </a:r>
            <a:r>
              <a:rPr lang="ru-RU" sz="1400" dirty="0"/>
              <a:t>, резиновые, фторопластовые, графитовые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Стенд для испытания на герметичность для клапанов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Стенд для испытания арматуры на прочность и герметичность водой</a:t>
            </a:r>
          </a:p>
          <a:p>
            <a:endParaRPr lang="ru-RU" sz="1400" b="1" dirty="0"/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180"/>
          <a:stretch/>
        </p:blipFill>
        <p:spPr>
          <a:xfrm>
            <a:off x="7344000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ÐÐ°ÑÑÐ¸Ð½ÐºÐ¸ Ð¿Ð¾ Ð·Ð°Ð¿ÑÐ¾ÑÑ ÐÐ¿Ð¿Ð°ÑÐ°Ñ Ð´Ð»Ñ ÑÐ°Ð·Ð³Ð¾Ð½ÐºÐ¸ Ð½ÐµÑÑÐµÐ¿ÑÐ¾Ð´ÑÐºÑÐ°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20" r="-23307"/>
          <a:stretch/>
        </p:blipFill>
        <p:spPr bwMode="auto">
          <a:xfrm>
            <a:off x="3779912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ÐÐ°ÑÑÐ¸Ð½ÐºÐ¸ Ð¿Ð¾ Ð·Ð°Ð¿ÑÐ¾ÑÑ ÐÐ¿Ð¿Ð°ÑÐ°Ñ Ð¢Ð3-ÐÐÐ-0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44" y="539548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http://www.maket-studio-plus.ru/sites/default/files/imagecache/img_500/imgsrc/1_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99" r="784"/>
          <a:stretch/>
        </p:blipFill>
        <p:spPr bwMode="auto">
          <a:xfrm>
            <a:off x="5724128" y="5389800"/>
            <a:ext cx="1341095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4" b="11152"/>
          <a:stretch/>
        </p:blipFill>
        <p:spPr>
          <a:xfrm>
            <a:off x="28009" y="5422425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786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052736"/>
            <a:ext cx="4680520" cy="8637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2000" b="1" dirty="0" smtClean="0"/>
              <a:t>МАСТЕРСКАЯ НАСОСНОГО ОБОРУДОВАНИЯ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8092" y="1196753"/>
            <a:ext cx="8928403" cy="4176000"/>
          </a:xfrm>
          <a:prstGeom prst="rect">
            <a:avLst/>
          </a:prstGeom>
        </p:spPr>
        <p:txBody>
          <a:bodyPr wrap="square" numCol="2" spcCol="540000">
            <a:spAutoFit/>
          </a:bodyPr>
          <a:lstStyle/>
          <a:p>
            <a:endParaRPr lang="ru-RU" sz="1400" b="1" dirty="0"/>
          </a:p>
          <a:p>
            <a:endParaRPr lang="ru-RU" sz="1400" b="1" dirty="0" smtClean="0"/>
          </a:p>
          <a:p>
            <a:endParaRPr lang="ru-RU" sz="400" b="1" dirty="0" smtClean="0"/>
          </a:p>
          <a:p>
            <a:endParaRPr lang="ru-RU" sz="1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Предназначена </a:t>
            </a:r>
            <a:r>
              <a:rPr lang="ru-RU" sz="1400" b="1" dirty="0"/>
              <a:t>для: </a:t>
            </a:r>
            <a:endParaRPr lang="ru-RU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овладения практическим опытом по обслуживанию насосных установок, оборудованных поршневыми и центробежными </a:t>
            </a:r>
            <a:r>
              <a:rPr lang="ru-RU" sz="1400" dirty="0" smtClean="0"/>
              <a:t>насосами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поддержания </a:t>
            </a:r>
            <a:r>
              <a:rPr lang="ru-RU" sz="1400" dirty="0"/>
              <a:t>заданного давления перекачиваемых жидкостей (газа), контроля бесперебойной работы насосов, двигателей и арматуры обслуживаемого участка </a:t>
            </a:r>
            <a:r>
              <a:rPr lang="ru-RU" sz="1400" dirty="0" smtClean="0"/>
              <a:t>трубопроводов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b="1" dirty="0"/>
          </a:p>
          <a:p>
            <a:r>
              <a:rPr lang="ru-RU" sz="1400" b="1" dirty="0" smtClean="0"/>
              <a:t>Оборудование: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Стенд учебный «Поршневой насос»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Лабораторный стенд </a:t>
            </a:r>
            <a:r>
              <a:rPr lang="ru-RU" sz="1400" dirty="0" smtClean="0"/>
              <a:t>«Устройство </a:t>
            </a:r>
            <a:r>
              <a:rPr lang="ru-RU" sz="1400" dirty="0"/>
              <a:t>и работа центробежного </a:t>
            </a:r>
            <a:r>
              <a:rPr lang="ru-RU" sz="1400" dirty="0" smtClean="0"/>
              <a:t>насоса»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Типовой </a:t>
            </a:r>
            <a:r>
              <a:rPr lang="ru-RU" sz="1400" dirty="0"/>
              <a:t>комплект учебного оборудования "Рабочие процессы поршневого компрессора"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компрессор центробежный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Лабораторная установка для определения основных характеристик центробежного насоса, снятие </a:t>
            </a:r>
            <a:r>
              <a:rPr lang="ru-RU" sz="1400" dirty="0" err="1"/>
              <a:t>срывных</a:t>
            </a:r>
            <a:r>
              <a:rPr lang="ru-RU" sz="1400" dirty="0"/>
              <a:t> характеристик центробежного насоса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Макеты</a:t>
            </a:r>
            <a:r>
              <a:rPr lang="ru-RU" sz="1400" b="1" dirty="0"/>
              <a:t>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электроцентробежный насос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краны шаровые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задвижки клиновые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задвижки шиберные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Системой Квант-А-II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Система КВАНТ-ЛМ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Система динамической балансировка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Учебный стенд для проведения тренингов по балансировке </a:t>
            </a:r>
            <a:r>
              <a:rPr lang="ru-RU" sz="1400" dirty="0" smtClean="0"/>
              <a:t>роторов</a:t>
            </a:r>
            <a:endParaRPr lang="ru-RU" sz="1400" b="1" dirty="0"/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17" name="Рисунок 16" descr="C:\Users\Vladimir\Pictures\Light Alloy\MVI_4083-0-00-03-7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" y="5428639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Насос ЦНСг 13-10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68" y="5428639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tksa 31_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00" y="5428639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Балансировка, прибор для динамической балансировки ПРОТОН-Баланс — копия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13045" r="16852" b="8309"/>
          <a:stretch/>
        </p:blipFill>
        <p:spPr bwMode="auto">
          <a:xfrm>
            <a:off x="3671999" y="5372753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/>
          <p:nvPr/>
        </p:nvPicPr>
        <p:blipFill rotWithShape="1">
          <a:blip r:embed="rId7"/>
          <a:srcRect l="18621" t="21338" r="46466" b="14968"/>
          <a:stretch/>
        </p:blipFill>
        <p:spPr bwMode="auto">
          <a:xfrm>
            <a:off x="5508104" y="5372753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37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3411" y="908720"/>
            <a:ext cx="4680520" cy="576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2000" b="1" dirty="0" smtClean="0"/>
              <a:t>ЛАБОРАТОРИЯ ПРОЦЕССОВ И АППАРАТОВ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8092" y="1196753"/>
            <a:ext cx="8928403" cy="3954929"/>
          </a:xfrm>
          <a:prstGeom prst="rect">
            <a:avLst/>
          </a:prstGeom>
        </p:spPr>
        <p:txBody>
          <a:bodyPr wrap="square" numCol="2" spcCol="252000">
            <a:spAutoFit/>
          </a:bodyPr>
          <a:lstStyle/>
          <a:p>
            <a:endParaRPr lang="ru-RU" sz="1600" b="1" dirty="0"/>
          </a:p>
          <a:p>
            <a:r>
              <a:rPr lang="ru-RU" sz="1400" b="1" dirty="0" smtClean="0"/>
              <a:t>Предназначена </a:t>
            </a:r>
            <a:r>
              <a:rPr lang="ru-RU" sz="1400" b="1" dirty="0"/>
              <a:t>для: </a:t>
            </a:r>
            <a:endParaRPr lang="ru-RU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300" dirty="0"/>
              <a:t>ведения технологического процесса переработки нефти, нефтепродуктов, газа, сланца и угля в соответствии с установленным </a:t>
            </a:r>
            <a:r>
              <a:rPr lang="ru-RU" sz="1300" dirty="0" smtClean="0"/>
              <a:t>режимом, регулирования </a:t>
            </a:r>
            <a:r>
              <a:rPr lang="ru-RU" sz="1300" dirty="0"/>
              <a:t>параметров технологического процесса подачи сырья, реагентов, топлива, газа, воды, электроэнергии на обслуживаемом участке, предупреждения и устранения производственных инцидентов</a:t>
            </a:r>
            <a:endParaRPr lang="ru-RU" sz="1300" b="1" dirty="0"/>
          </a:p>
          <a:p>
            <a:r>
              <a:rPr lang="ru-RU" sz="1400" b="1" dirty="0" smtClean="0"/>
              <a:t>Гидромеханические </a:t>
            </a:r>
            <a:r>
              <a:rPr lang="ru-RU" sz="1400" b="1" dirty="0"/>
              <a:t>процессы и аппараты: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00" dirty="0"/>
              <a:t>Определение скорости осаждения одиночных твердых частиц под действием силы тяжести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00" dirty="0"/>
              <a:t>Исследование гидродинамических характеристик </a:t>
            </a:r>
            <a:r>
              <a:rPr lang="ru-RU" sz="1300" dirty="0" err="1"/>
              <a:t>псевдоожиженного</a:t>
            </a:r>
            <a:r>
              <a:rPr lang="ru-RU" sz="1300" dirty="0"/>
              <a:t> слоя. Установка: две стеклянные цилиндрические колонки; </a:t>
            </a:r>
            <a:r>
              <a:rPr lang="ru-RU" sz="1300" dirty="0" smtClean="0"/>
              <a:t>металлические </a:t>
            </a:r>
            <a:r>
              <a:rPr lang="ru-RU" sz="1300" dirty="0"/>
              <a:t>сетки; вентилятор; объемный счетчик; вентили; электродвигатель; регулятор напряжения; дифференциальные манометры; переключатель.</a:t>
            </a:r>
          </a:p>
          <a:p>
            <a:endParaRPr lang="ru-RU" sz="2000" dirty="0" smtClean="0"/>
          </a:p>
          <a:p>
            <a:r>
              <a:rPr lang="ru-RU" sz="1400" b="1" dirty="0" smtClean="0"/>
              <a:t>Тепловые </a:t>
            </a:r>
            <a:r>
              <a:rPr lang="ru-RU" sz="1400" b="1" dirty="0"/>
              <a:t>процессы и аппараты: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00" dirty="0"/>
              <a:t>Экспериментальное определение коэффициента теплопроводности твердых материалов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00" dirty="0"/>
              <a:t>Исследование процесса теплоотдачи при кипении однокомпонентной жидкости в условиях естественной и вынужденной конвекции в аппарате с мешалкой</a:t>
            </a:r>
          </a:p>
          <a:p>
            <a:endParaRPr lang="ru-RU" sz="1050" b="1" dirty="0" smtClean="0"/>
          </a:p>
          <a:p>
            <a:r>
              <a:rPr lang="ru-RU" sz="1400" b="1" dirty="0" smtClean="0"/>
              <a:t>Массообменные </a:t>
            </a:r>
            <a:r>
              <a:rPr lang="ru-RU" sz="1400" b="1" dirty="0"/>
              <a:t>процессы и аппараты: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00" dirty="0"/>
              <a:t>Изучение процесса абсорбции. Абсорбционная </a:t>
            </a:r>
            <a:r>
              <a:rPr lang="ru-RU" sz="1300" dirty="0" err="1" smtClean="0"/>
              <a:t>уставновка</a:t>
            </a:r>
            <a:r>
              <a:rPr lang="ru-RU" sz="1300" dirty="0"/>
              <a:t>: колонна абсорбционная; гидрозатвор; вентили; датчики давления, температуры и концентрации соответственно; регистрирующий прибор; переключатель.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00" dirty="0"/>
              <a:t>Изучение процесса ректификации в колонне периодического действия. Установка ректификации: колонна; куб; электронагреватель; дефлегматор; холодильник; сборник дистиллята; </a:t>
            </a:r>
            <a:r>
              <a:rPr lang="ru-RU" sz="1300" dirty="0" err="1"/>
              <a:t>авотрансформатор</a:t>
            </a:r>
            <a:r>
              <a:rPr lang="ru-RU" sz="1300" dirty="0"/>
              <a:t>; клапан; труба; кожух; экран; рубашка </a:t>
            </a:r>
            <a:r>
              <a:rPr lang="ru-RU" sz="1300" dirty="0" smtClean="0"/>
              <a:t>дефлегматора</a:t>
            </a:r>
            <a:endParaRPr lang="ru-RU" sz="1300" dirty="0"/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5445224"/>
            <a:ext cx="1720593" cy="114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5445224"/>
            <a:ext cx="1728192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r="16152"/>
          <a:stretch/>
        </p:blipFill>
        <p:spPr>
          <a:xfrm>
            <a:off x="12386" y="5445224"/>
            <a:ext cx="1822799" cy="1222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17375" r="-463"/>
          <a:stretch/>
        </p:blipFill>
        <p:spPr>
          <a:xfrm>
            <a:off x="7345261" y="5445224"/>
            <a:ext cx="1691234" cy="114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18597" t="829" r="-225" b="-829"/>
          <a:stretch/>
        </p:blipFill>
        <p:spPr>
          <a:xfrm>
            <a:off x="3643905" y="5408420"/>
            <a:ext cx="1880962" cy="1296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2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212" y="1124744"/>
            <a:ext cx="4477253" cy="720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2000" b="1" dirty="0" smtClean="0"/>
              <a:t>ЛАБОРАТОРИЯ ЭЛЕКТРОТЕХНИКИ И ЭЛЕКТРОНИКИ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463" y="1815638"/>
            <a:ext cx="8928403" cy="3485570"/>
          </a:xfrm>
          <a:prstGeom prst="rect">
            <a:avLst/>
          </a:prstGeom>
        </p:spPr>
        <p:txBody>
          <a:bodyPr wrap="square" numCol="2" spcCol="252000">
            <a:spAutoFit/>
          </a:bodyPr>
          <a:lstStyle/>
          <a:p>
            <a:endParaRPr lang="ru-RU" sz="1050" b="1" dirty="0"/>
          </a:p>
          <a:p>
            <a:r>
              <a:rPr lang="ru-RU" sz="1400" b="1" dirty="0" smtClean="0"/>
              <a:t>Предназначена </a:t>
            </a:r>
            <a:r>
              <a:rPr lang="ru-RU" sz="1400" b="1" dirty="0"/>
              <a:t>для: </a:t>
            </a:r>
            <a:endParaRPr lang="ru-RU" sz="1400" b="1" dirty="0" smtClean="0"/>
          </a:p>
          <a:p>
            <a:endParaRPr lang="ru-RU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получения </a:t>
            </a:r>
            <a:r>
              <a:rPr lang="ru-RU" sz="1400" dirty="0"/>
              <a:t>базовой подготовки по теоретической и прикладной </a:t>
            </a:r>
            <a:r>
              <a:rPr lang="ru-RU" sz="1400" dirty="0" smtClean="0"/>
              <a:t>электротехнике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осваивания </a:t>
            </a:r>
            <a:r>
              <a:rPr lang="ru-RU" sz="1400" dirty="0"/>
              <a:t>навыков практической работы по сборке типовых электрических схем, исследованию их рабочих и критических </a:t>
            </a:r>
            <a:r>
              <a:rPr lang="ru-RU" sz="1400" dirty="0" smtClean="0"/>
              <a:t>режимов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расчёта </a:t>
            </a:r>
            <a:r>
              <a:rPr lang="ru-RU" sz="1400" dirty="0"/>
              <a:t>на основе формульных зависимостей электрические параметры элементов и понимания их значение для работы схемы и технологического процесса в </a:t>
            </a:r>
            <a:r>
              <a:rPr lang="ru-RU" sz="1400" dirty="0" smtClean="0"/>
              <a:t>целом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испытания параметров </a:t>
            </a:r>
            <a:r>
              <a:rPr lang="ru-RU" sz="1400" dirty="0"/>
              <a:t>и режимов работы трансформаторов, электрических двигателей постоянного и переменного тока и т.д.</a:t>
            </a:r>
          </a:p>
          <a:p>
            <a:r>
              <a:rPr lang="ru-RU" sz="1400" dirty="0"/>
              <a:t> </a:t>
            </a:r>
          </a:p>
          <a:p>
            <a:r>
              <a:rPr lang="ru-RU" sz="1400" b="1" dirty="0" smtClean="0"/>
              <a:t>Оборудование: </a:t>
            </a:r>
          </a:p>
          <a:p>
            <a:endParaRPr lang="ru-RU" sz="1400" b="1" dirty="0" smtClean="0"/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 smtClean="0"/>
              <a:t>Типовой </a:t>
            </a:r>
            <a:r>
              <a:rPr lang="ru-RU" sz="1400" dirty="0"/>
              <a:t>комплект учебного оборудования "Электромеханика"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/>
              <a:t>Типовой комплект учебного оборудования "Электрические цепи"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/>
              <a:t>Типовой комплект учебного оборудования "Трехфазные электрические цепи"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/>
              <a:t>Комплект радиоэлектронный 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/>
              <a:t>Модели электродвигателей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 smtClean="0"/>
              <a:t>Лабораторные источники питания</a:t>
            </a:r>
            <a:endParaRPr lang="ru-RU" sz="1400" dirty="0"/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11" name="Рисунок 10" descr="C:\Users\Vladimir\Pictures\Light Alloy\MVI_4017-0-00-01-5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86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http://labstand.ru/upload/resize_cache/iblock/48f/500_244_19b3dafc740dbc28a11018f057d4ddb15/EM-2-M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78" y="5411103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ÐÐ¾ÑÐ¾Ð¶ÐµÐµ Ð¸Ð·Ð¾Ð±ÑÐ°Ð¶ÐµÐ½Ð¸Ðµ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999" y="5415182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ÐÐ°ÑÑÐ¸Ð½ÐºÐ¸ Ð¿Ð¾ Ð·Ð°Ð¿ÑÐ¾ÑÑ ÐÐ¾Ð¼Ð¿Ð»ÐµÐºÑ ÑÐ°Ð´Ð¸Ð¾ÑÐ»ÐµÐºÑÑÐ¾Ð½Ð½ÑÐ¹ ÑÑÐ¾Ð½ÑÐ°Ð»ÑÐ½ÑÐµ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999" y="5411103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ÐÐ°ÑÑÐ¸Ð½ÐºÐ¸ Ð¿Ð¾ Ð·Ð°Ð¿ÑÐ¾ÑÑ Ð»Ð°Ð±Ð¾ÑÐ°ÑÐ¾ÑÐ½ÑÐµ Ð¸ÑÑÐ¾ÑÐ½Ð¸ÐºÐ¸ Ð¿Ð¸ÑÐ°Ð½Ð¸Ñ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" y="543414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01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212" y="980728"/>
            <a:ext cx="4502174" cy="9361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2000" b="1" dirty="0" smtClean="0"/>
              <a:t>КАБИНЕТ БЕЗОПАСНОСТИ ЖИЗНЕДЕЯТЕЛЬНОСТИ </a:t>
            </a:r>
          </a:p>
          <a:p>
            <a:pPr algn="ctr"/>
            <a:r>
              <a:rPr lang="ru-RU" sz="2000" b="1" dirty="0" smtClean="0"/>
              <a:t>И ОХРАНЫ ТРУДА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463" y="1815638"/>
            <a:ext cx="8928403" cy="3377848"/>
          </a:xfrm>
          <a:prstGeom prst="rect">
            <a:avLst/>
          </a:prstGeom>
        </p:spPr>
        <p:txBody>
          <a:bodyPr wrap="square" numCol="2" spcCol="252000">
            <a:spAutoFit/>
          </a:bodyPr>
          <a:lstStyle/>
          <a:p>
            <a:endParaRPr lang="ru-RU" sz="1050" b="1" dirty="0"/>
          </a:p>
          <a:p>
            <a:r>
              <a:rPr lang="ru-RU" sz="1400" b="1" dirty="0" smtClean="0"/>
              <a:t>Предназначен </a:t>
            </a:r>
            <a:r>
              <a:rPr lang="ru-RU" sz="1400" b="1" dirty="0"/>
              <a:t>для: </a:t>
            </a:r>
            <a:endParaRPr lang="ru-RU" sz="1400" b="1" dirty="0" smtClean="0"/>
          </a:p>
          <a:p>
            <a:r>
              <a:rPr lang="ru-RU" sz="1400" dirty="0" smtClean="0"/>
              <a:t>студентов </a:t>
            </a:r>
            <a:r>
              <a:rPr lang="ru-RU" sz="1400" dirty="0"/>
              <a:t>всех форм обучения и </a:t>
            </a:r>
            <a:r>
              <a:rPr lang="ru-RU" sz="1400" dirty="0" smtClean="0"/>
              <a:t>специальностей</a:t>
            </a:r>
          </a:p>
          <a:p>
            <a:endParaRPr lang="ru-RU" sz="700" dirty="0"/>
          </a:p>
          <a:p>
            <a:r>
              <a:rPr lang="ru-RU" sz="1400" b="1" dirty="0" smtClean="0"/>
              <a:t>Позволяет:</a:t>
            </a:r>
            <a:endParaRPr lang="ru-RU" sz="1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организовывать и проводить мероприятия по защите работающих и населения от негативных воздействий чрезвычайных </a:t>
            </a:r>
            <a:r>
              <a:rPr lang="ru-RU" sz="1400" dirty="0" smtClean="0"/>
              <a:t>ситуаций</a:t>
            </a: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предпринимать </a:t>
            </a:r>
            <a:r>
              <a:rPr lang="ru-RU" sz="1400" dirty="0"/>
              <a:t>профилактические меры для снижения уровня опасностей различного вида 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использовать </a:t>
            </a:r>
            <a:r>
              <a:rPr lang="ru-RU" sz="1400" dirty="0"/>
              <a:t>средства индивидуальной и коллективной защиты 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использовать </a:t>
            </a:r>
            <a:r>
              <a:rPr lang="ru-RU" sz="1400" dirty="0"/>
              <a:t>безопасные приемы при работе с инструментами и </a:t>
            </a:r>
            <a:r>
              <a:rPr lang="ru-RU" sz="1400" dirty="0" smtClean="0"/>
              <a:t>приспособлениями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применять средства пожаротушения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оказывать </a:t>
            </a:r>
            <a:r>
              <a:rPr lang="ru-RU" sz="1400" dirty="0"/>
              <a:t>первую помощь пострадавшим</a:t>
            </a:r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Оборудование: </a:t>
            </a:r>
          </a:p>
          <a:p>
            <a:endParaRPr lang="ru-RU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Электрифицированный стенд-тренажер "Эксплуатация огнетушителей" с разрезными агрегатами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Электрифицированный интерактивный стенд "Планы эвакуации" с маркерными </a:t>
            </a:r>
            <a:r>
              <a:rPr lang="ru-RU" sz="1400" dirty="0" err="1"/>
              <a:t>фолиями</a:t>
            </a: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Электрифицированный стенд-тренажер "Этапы оказания первой помощи"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Интерактивный электрифицированный стенд "Электробезопасность, средства защиты в электроустановках" с макетными образцами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Электрифицированный стенд-тренажер "Знаки безопасности"</a:t>
            </a:r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8" name="Рисунок 7" descr="Электрифицированный стенд-тренажер &quot;Эксплуатация огнетушителей&quot; с разрезными агрегатами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 t="6150" r="-415" b="7015"/>
          <a:stretch/>
        </p:blipFill>
        <p:spPr bwMode="auto">
          <a:xfrm>
            <a:off x="3708104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Электрифицированный интерактивный стенд &quot;Планы эвакуации&quot; с маркерными фолиями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21407" r="4631" b="20184"/>
          <a:stretch/>
        </p:blipFill>
        <p:spPr bwMode="auto">
          <a:xfrm>
            <a:off x="7308104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zarnitza.ru/upload/shop_1/2/7/0/item_2702/shop_items_catalog_image27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12460" r="13450" b="14013"/>
          <a:stretch/>
        </p:blipFill>
        <p:spPr bwMode="auto">
          <a:xfrm>
            <a:off x="5508104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Электрифицированный стенд-тренажер &quot;Этапы оказания первой помощи&quot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12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http://zarnitza.ru/upload/shop_1/1/0/6/item_1069/shop_items_catalog_image106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2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7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212" y="980728"/>
            <a:ext cx="4502174" cy="7200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2000" b="1" dirty="0" smtClean="0"/>
              <a:t>ЛАБОРАТОРИЯ «ВИРТУАЛЬНЫЕ ТРЕНАЖЕРНЫЕ СИСТЕМЫ»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463" y="1815638"/>
            <a:ext cx="8928403" cy="3323987"/>
          </a:xfrm>
          <a:prstGeom prst="rect">
            <a:avLst/>
          </a:prstGeom>
        </p:spPr>
        <p:txBody>
          <a:bodyPr wrap="square" numCol="2" spcCol="252000">
            <a:spAutoFit/>
          </a:bodyPr>
          <a:lstStyle/>
          <a:p>
            <a:r>
              <a:rPr lang="ru-RU" sz="1400" b="1" dirty="0" smtClean="0"/>
              <a:t>Предназначен </a:t>
            </a:r>
            <a:r>
              <a:rPr lang="ru-RU" sz="1400" b="1" dirty="0"/>
              <a:t>для: </a:t>
            </a:r>
            <a:endParaRPr lang="ru-RU" sz="1400" b="1" dirty="0" smtClean="0"/>
          </a:p>
          <a:p>
            <a:r>
              <a:rPr lang="ru-RU" sz="1400" dirty="0" smtClean="0"/>
              <a:t>отработки </a:t>
            </a:r>
            <a:r>
              <a:rPr lang="ru-RU" sz="1400" dirty="0"/>
              <a:t>практических навыков в виртуальной среде по различным направлениям:</a:t>
            </a:r>
          </a:p>
          <a:p>
            <a:endParaRPr lang="ru-RU" sz="1400" dirty="0" smtClean="0"/>
          </a:p>
          <a:p>
            <a:r>
              <a:rPr lang="ru-RU" sz="1400" b="1" dirty="0" smtClean="0"/>
              <a:t>Техническое обслуживание и ремонт автомобильного транспорта:</a:t>
            </a:r>
            <a:endParaRPr lang="ru-RU" sz="1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Моделирование </a:t>
            </a:r>
            <a:r>
              <a:rPr lang="ru-RU" sz="1400" dirty="0"/>
              <a:t>автомобильных агрегатов для изучения их устройства, работы и правил демонтажно-монтажных </a:t>
            </a:r>
            <a:r>
              <a:rPr lang="ru-RU" sz="1400" dirty="0" smtClean="0"/>
              <a:t>работ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Монтаж, наладка и эксплуатация электрооборудования промышленных и гражданских зданий:</a:t>
            </a:r>
            <a:endParaRPr lang="ru-RU" sz="1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Система </a:t>
            </a:r>
            <a:r>
              <a:rPr lang="ru-RU" sz="1400" dirty="0"/>
              <a:t>«Виртуальный механик – Электродвигатели» - изучение устройства и порядка разборки-сборки различных электрических двигателей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Электромонтажный </a:t>
            </a:r>
            <a:r>
              <a:rPr lang="ru-RU" sz="1400" dirty="0"/>
              <a:t>тренажер – отработка правил подключения различного электрического оборудования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Переработка </a:t>
            </a:r>
            <a:r>
              <a:rPr lang="ru-RU" sz="1400" b="1" dirty="0"/>
              <a:t>нефти и газа: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Системы </a:t>
            </a:r>
            <a:r>
              <a:rPr lang="ru-RU" sz="1400" dirty="0"/>
              <a:t>ПЛАС различных объектов нефтепереработки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Система </a:t>
            </a:r>
            <a:r>
              <a:rPr lang="ru-RU" sz="1400" dirty="0"/>
              <a:t>«Виртуальный механик – Насосы и запорная арматура» - изучение устройства и порядка разборки-сборки различных насосов, задвижек и </a:t>
            </a:r>
            <a:r>
              <a:rPr lang="ru-RU" sz="1400" dirty="0" smtClean="0"/>
              <a:t>вентилей</a:t>
            </a: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Набор </a:t>
            </a:r>
            <a:r>
              <a:rPr lang="ru-RU" sz="1400" dirty="0"/>
              <a:t>виртуальных лабораторных работ – гидродинамика</a:t>
            </a:r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19" name="Рисунок 18" descr="C:\Users\Vladimir\Pictures\Light Alloy\MVI_4118-0-00-04-2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77" y="5427367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/>
          <p:nvPr/>
        </p:nvPicPr>
        <p:blipFill>
          <a:blip r:embed="rId4"/>
          <a:stretch>
            <a:fillRect/>
          </a:stretch>
        </p:blipFill>
        <p:spPr>
          <a:xfrm>
            <a:off x="1848932" y="5427367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/>
          <p:nvPr/>
        </p:nvPicPr>
        <p:blipFill>
          <a:blip r:embed="rId5"/>
          <a:stretch>
            <a:fillRect/>
          </a:stretch>
        </p:blipFill>
        <p:spPr>
          <a:xfrm>
            <a:off x="3659339" y="5427367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/>
          <p:nvPr/>
        </p:nvPicPr>
        <p:blipFill>
          <a:blip r:embed="rId6"/>
          <a:stretch>
            <a:fillRect/>
          </a:stretch>
        </p:blipFill>
        <p:spPr>
          <a:xfrm>
            <a:off x="75422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C:\Users\Vladimir\Desktop\Рекламные ролики\Проект Нефтяник\Насосная\Фазум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39" y="5427367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5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1004" y="908720"/>
            <a:ext cx="4439724" cy="792089"/>
            <a:chOff x="1473753" y="2016225"/>
            <a:chExt cx="2912446" cy="69991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473753" y="2016225"/>
              <a:ext cx="2912446" cy="699909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1473753" y="2016226"/>
              <a:ext cx="2912446" cy="699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algn="ctr"/>
              <a:r>
                <a:rPr lang="ru-RU" sz="2800" dirty="0" smtClean="0"/>
                <a:t>ДЕТСКИЙ РАЗВИВАЮЩИЙ ЦЕНТР</a:t>
              </a:r>
              <a:endParaRPr lang="ru-RU" sz="2800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29804" y="1459915"/>
            <a:ext cx="8906692" cy="3564000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dirty="0"/>
              <a:t>Современная </a:t>
            </a:r>
            <a:r>
              <a:rPr lang="ru-RU" sz="1400" b="1" dirty="0"/>
              <a:t>общеразвивающая программа для детей раннего возраста</a:t>
            </a:r>
            <a:r>
              <a:rPr lang="ru-RU" sz="1400" dirty="0"/>
              <a:t> (от 1,5 лет) способствует развитию у малышей социальных навыков и уверенности в себе, знаний об окружающем мире, внимания, </a:t>
            </a:r>
            <a:r>
              <a:rPr lang="ru-RU" sz="1400" dirty="0" smtClean="0"/>
              <a:t>усидчивости</a:t>
            </a:r>
            <a:endParaRPr lang="ru-RU" sz="1400" dirty="0"/>
          </a:p>
          <a:p>
            <a:r>
              <a:rPr lang="ru-RU" sz="1400" dirty="0"/>
              <a:t> </a:t>
            </a:r>
          </a:p>
          <a:p>
            <a:r>
              <a:rPr lang="ru-RU" sz="1400" b="1" dirty="0"/>
              <a:t>На занятиях по развитию речи дошкольники</a:t>
            </a:r>
            <a:r>
              <a:rPr lang="ru-RU" sz="1400" dirty="0"/>
              <a:t> в игровой форме учатся грамотно излагать свои мысли, формулировать ответы на вопросы, а также выговаривать все звуки.</a:t>
            </a:r>
          </a:p>
          <a:p>
            <a:r>
              <a:rPr lang="ru-RU" sz="1400" dirty="0"/>
              <a:t> </a:t>
            </a:r>
          </a:p>
          <a:p>
            <a:r>
              <a:rPr lang="ru-RU" sz="1400" b="1" dirty="0" err="1" smtClean="0"/>
              <a:t>Сказкотерапия</a:t>
            </a:r>
            <a:endParaRPr lang="ru-RU" sz="1400" b="1" dirty="0" smtClean="0"/>
          </a:p>
          <a:p>
            <a:r>
              <a:rPr lang="ru-RU" sz="1400" dirty="0"/>
              <a:t> В доступной и самой близкой для детей форме - сказочных историях и фантастических приключениях - корректируется поведение ребят любого возраста, прививаются правильные ценности, раскрывается детский </a:t>
            </a:r>
            <a:r>
              <a:rPr lang="ru-RU" sz="1400" dirty="0" smtClean="0"/>
              <a:t>потенциал</a:t>
            </a:r>
            <a:endParaRPr lang="ru-RU" sz="1400" dirty="0"/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В </a:t>
            </a:r>
            <a:r>
              <a:rPr lang="ru-RU" sz="1400" b="1" dirty="0"/>
              <a:t>школе декоративной мозаики</a:t>
            </a:r>
            <a:r>
              <a:rPr lang="ru-RU" sz="1400" dirty="0"/>
              <a:t> дети от 4 до 12 лет развивают мелкую моторику и художественный вкус. Дети с удовольствием занимаются мозаикой, создают собственные проекты, выполняя их в мозаичной технике, делают разноцветные мозаичные модули. Мозаика помогает ребёнку развить его внутренний мир, даёт возможность </a:t>
            </a:r>
            <a:r>
              <a:rPr lang="ru-RU" sz="1400" dirty="0" smtClean="0"/>
              <a:t>самовыражения</a:t>
            </a:r>
            <a:endParaRPr lang="ru-RU" sz="1400" dirty="0"/>
          </a:p>
          <a:p>
            <a:endParaRPr lang="ru-RU" sz="2000" dirty="0" smtClean="0"/>
          </a:p>
          <a:p>
            <a:pPr algn="ctr"/>
            <a:r>
              <a:rPr lang="ru-RU" sz="1400" b="1" dirty="0"/>
              <a:t>Является учебным полигоном для студентов всех форм обучения специальностей «Преподавание в начальных классах» и «Дошкольное образование»</a:t>
            </a:r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" y="5352500"/>
            <a:ext cx="1800000" cy="133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5" b="5272"/>
          <a:stretch/>
        </p:blipFill>
        <p:spPr>
          <a:xfrm>
            <a:off x="3744534" y="5443870"/>
            <a:ext cx="1730762" cy="1243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8"/>
          <a:stretch/>
        </p:blipFill>
        <p:spPr>
          <a:xfrm>
            <a:off x="7318998" y="5443870"/>
            <a:ext cx="1800000" cy="1225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03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1810894" cy="127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90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333299" y="2852936"/>
            <a:ext cx="4502174" cy="5519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1600" b="1" dirty="0" smtClean="0"/>
              <a:t>ЛАБОРАТОРИЯ </a:t>
            </a:r>
          </a:p>
          <a:p>
            <a:pPr algn="ctr"/>
            <a:r>
              <a:rPr lang="ru-RU" sz="1600" b="1" dirty="0" smtClean="0"/>
              <a:t>«УЧЕБНЫЙ КОНДИТЕРСКИЙ ЦЕХ»</a:t>
            </a:r>
            <a:endParaRPr lang="ru-RU" sz="1600" b="1" dirty="0"/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53442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6896" y="3789040"/>
            <a:ext cx="1900732" cy="16764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6896" y="2400672"/>
            <a:ext cx="1900732" cy="1676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7275425" y="3768824"/>
            <a:ext cx="1900732" cy="16764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7275425" y="2400672"/>
            <a:ext cx="1900732" cy="1676400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2320913" y="3501008"/>
            <a:ext cx="4502174" cy="5519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1600" b="1" dirty="0" smtClean="0"/>
              <a:t>ЛАБОРАТОРИЯ </a:t>
            </a:r>
          </a:p>
          <a:p>
            <a:pPr algn="ctr"/>
            <a:r>
              <a:rPr lang="ru-RU" sz="1600" b="1" dirty="0" smtClean="0"/>
              <a:t>«УЧЕБНАЯ КУХНЯ РЕСТОРАНА »</a:t>
            </a:r>
            <a:endParaRPr lang="ru-RU" sz="16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320913" y="4149080"/>
            <a:ext cx="4502174" cy="43673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1600" b="1" dirty="0" smtClean="0"/>
              <a:t>ПАРИКМАХЕРСКАЯ-МАСТЕРСКАЯ</a:t>
            </a:r>
            <a:endParaRPr lang="ru-RU" sz="1600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333299" y="4653136"/>
            <a:ext cx="4502174" cy="4367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1600" b="1" dirty="0" smtClean="0"/>
              <a:t>ЭЛЕКТРОМОНТАЖНЫЙ ПОЛИГОН</a:t>
            </a:r>
            <a:endParaRPr lang="ru-RU" sz="1600" b="1" dirty="0"/>
          </a:p>
        </p:txBody>
      </p:sp>
      <p:sp>
        <p:nvSpPr>
          <p:cNvPr id="26" name="Заголовок 7"/>
          <p:cNvSpPr txBox="1">
            <a:spLocks/>
          </p:cNvSpPr>
          <p:nvPr/>
        </p:nvSpPr>
        <p:spPr>
          <a:xfrm>
            <a:off x="107504" y="1484784"/>
            <a:ext cx="8928992" cy="54338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2000" b="1" i="1" dirty="0" smtClean="0">
                <a:latin typeface="Times New Roman" pitchFamily="18" charset="0"/>
                <a:ea typeface="+mn-ea"/>
                <a:cs typeface="Times New Roman" pitchFamily="18" charset="0"/>
              </a:rPr>
              <a:t>В планах колледжа модернизация и оснащение 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altLang="ru-RU" sz="2000" b="1" i="1" dirty="0" smtClean="0">
                <a:latin typeface="Times New Roman" pitchFamily="18" charset="0"/>
                <a:ea typeface="+mn-ea"/>
                <a:cs typeface="Times New Roman" pitchFamily="18" charset="0"/>
              </a:rPr>
              <a:t>следующих лабораторий и мастерских</a:t>
            </a:r>
            <a:endParaRPr lang="en-US" altLang="ru-RU" sz="2000" b="1" i="1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7" name="Рисунок 26" descr="206-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365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2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86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https://sdelanounas.ru/i/c/h/cHU0LWJpeXNrLnJ1L2ltYWdlcy9zdG9yaWVzL25vdm9zdGkvZHNjXzk5NTkuanBnP19faWQ9MjI0MTg=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60" y="3961881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http://profinances24.ru/img/61/undefined-1437323250-148-e3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791" y="2621017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http://stt-tehnolog.ru/assets/images/DSC%20044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3982097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http://bgk-borisov.by/wp-content/uploads/2012/04/%D0%A0%D0%B8%D1%81%D1%83%D0%BD%D0%BE%D0%BA4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" y="2633799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 descr="http://nppl.su/wp-content/uploads/2016/03/EMP-0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22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 descr="http://nppl.su/wp-content/uploads/2016/03/EMP-03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86" y="5417754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 descr="http://nppl.su/wp-content/uploads/2016/03/EMP-02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 b="16759"/>
          <a:stretch/>
        </p:blipFill>
        <p:spPr bwMode="auto">
          <a:xfrm>
            <a:off x="35412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2333299" y="2204864"/>
            <a:ext cx="4502174" cy="55193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1600" b="1" dirty="0" smtClean="0"/>
              <a:t>ЛАБОРАТОРИЯ </a:t>
            </a:r>
          </a:p>
          <a:p>
            <a:pPr algn="ctr"/>
            <a:r>
              <a:rPr lang="ru-RU" sz="1600" b="1" dirty="0" smtClean="0"/>
              <a:t>«РОБОТОТЕХНИКА»</a:t>
            </a:r>
            <a:endParaRPr lang="ru-RU" sz="16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2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B548BF-EA7D-4645-9458-190D0A896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28600" y="-675456"/>
            <a:ext cx="9107579" cy="2359939"/>
          </a:xfrm>
        </p:spPr>
        <p:txBody>
          <a:bodyPr/>
          <a:lstStyle/>
          <a:p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Franklin Gothic Book" panose="020B0503020102020204" pitchFamily="34" charset="0"/>
              </a:rPr>
              <a:t>Образование с комфортом 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xmlns="" id="{D7CBEE90-FE56-4180-9DBD-7D2FBCEE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7" y="764704"/>
            <a:ext cx="7523402" cy="5591646"/>
          </a:xfrm>
        </p:spPr>
        <p:txBody>
          <a:bodyPr/>
          <a:lstStyle/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Для обучающихся колледжа  имеются комфортные общежития на </a:t>
            </a:r>
            <a:r>
              <a:rPr lang="ru-RU" sz="1600" smtClean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304 койко-мест,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библиотека с читальным и компьютерным залом,  медицинский блок с прививочным кабинетом, изолятором,  кабинет педагога – психолога, 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спортивный зал, спортивная площадка,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оборудованный скалодромом,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столовые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с буфетом, актовый зал, оснащенный современной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аудио-видеоаппаратурой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E374926-33B3-4549-9F92-83E5E5644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18</a:t>
            </a:fld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324" y="2305725"/>
            <a:ext cx="2553786" cy="185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Metod\Desktop\Фото экскурсия\фото 27.05.ТО и главный корпус\3. холл главный корпус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56" y="4256065"/>
            <a:ext cx="2818656" cy="186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Metod\Desktop\Фото экскурсия\фото 27.05.ТО и главный корпус\9.Столовая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56" y="2305727"/>
            <a:ext cx="2818656" cy="1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Metod\Desktop\Фото экскурсия\фото 27.05.ТО и главный корпус\10.бактовый зал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47" y="4256065"/>
            <a:ext cx="2970084" cy="182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Metod\Desktop\Фото экскурсия\фото 27.05.ТО и главный корпус\10.спорт зал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47" y="2305726"/>
            <a:ext cx="2899937" cy="1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8" descr="F:\DCIM\101MSDCF\DSC038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t="8824"/>
          <a:stretch/>
        </p:blipFill>
        <p:spPr bwMode="auto">
          <a:xfrm>
            <a:off x="6399324" y="4330224"/>
            <a:ext cx="2553786" cy="179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Desktop\Новая папка\20210207_1442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71" y="4269832"/>
            <a:ext cx="2807455" cy="18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52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212" y="980728"/>
            <a:ext cx="4502174" cy="7712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колледжа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463" y="1815638"/>
            <a:ext cx="9035557" cy="3970318"/>
          </a:xfrm>
          <a:prstGeom prst="rect">
            <a:avLst/>
          </a:prstGeom>
        </p:spPr>
        <p:txBody>
          <a:bodyPr wrap="square" numCol="2" spcCol="25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Предназначена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для: 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с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тудентов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преподавателей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всех форм обучения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специальностей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Позволяет: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о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рганизовать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информационное обслуживание читателей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п</a:t>
            </a:r>
            <a:r>
              <a:rPr lang="ru-RU" sz="1400" baseline="0" dirty="0" smtClean="0">
                <a:solidFill>
                  <a:prstClr val="black"/>
                </a:solidFill>
                <a:latin typeface="Calibri"/>
              </a:rPr>
              <a:t>редоставить неограниченный доступ к информации и новым знаниям, приветствует и поддерживает интерес к чтению и просвещению, вооружает обучающихся навыками непрерывного самообразования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ф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ормировать и развивать у читателей навыки независимого библиотечного пользователя: обучать поиску, отбору и критической оценке информации</a:t>
            </a:r>
            <a:endParaRPr lang="ru-RU" sz="1400" baseline="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fontAlgn="t"/>
            <a:r>
              <a:rPr lang="ru-RU" dirty="0" smtClean="0"/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Материально-техническая база колледжа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4941168"/>
            <a:ext cx="9144000" cy="191683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0C0A8-D951-44CB-AC52-0E87CCEAA0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" y="5229200"/>
            <a:ext cx="3553684" cy="1428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63" y="5202405"/>
            <a:ext cx="3578511" cy="1455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9" t="1482" r="20864" b="14987"/>
          <a:stretch/>
        </p:blipFill>
        <p:spPr>
          <a:xfrm>
            <a:off x="7325641" y="5229200"/>
            <a:ext cx="1796379" cy="142864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148064" y="1752011"/>
            <a:ext cx="353873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оказывать 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услуги </a:t>
            </a:r>
            <a:r>
              <a:rPr lang="ru-RU" sz="1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студентам 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преподавателям,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располагая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современной оргтехникой </a:t>
            </a:r>
            <a:endParaRPr lang="ru-RU" sz="14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Оборудование и материальная база</a:t>
            </a:r>
            <a:endParaRPr lang="ru-RU" sz="1400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Современная библиотека с читальным залом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35 посадочных мест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fontAlgn="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Фонд учебной литературы насчитывает свыше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24 тыс.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экземпляров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fontAlgn="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Читальный зал библиотеки оснащен современными компьютерами с выходом в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</a:p>
          <a:p>
            <a:pPr marL="285750" indent="-285750" algn="just" fontAlgn="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Электронно-библиотечная система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Знаниум.сом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just" fontAlgn="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61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9804" y="1459915"/>
            <a:ext cx="8762676" cy="4273286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Комплекс оборудования позволяет:</a:t>
            </a:r>
          </a:p>
          <a:p>
            <a:endParaRPr lang="ru-RU" sz="700" b="1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отрабатывать навык практической работы по монтажу и ремонту электрооборудования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производить монтаж электросетей различной сложности </a:t>
            </a:r>
            <a:endParaRPr lang="ru-RU" sz="1400" dirty="0" smtClean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ru-RU" sz="1400" dirty="0" smtClean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ru-RU" sz="14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ru-RU" sz="1400" dirty="0" smtClean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ru-RU" sz="14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ru-RU" sz="1400" dirty="0" smtClean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ru-RU" sz="1400" dirty="0" smtClean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ru-RU" sz="14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ru-RU" sz="1400" dirty="0"/>
          </a:p>
          <a:p>
            <a:r>
              <a:rPr lang="ru-RU" sz="1400" b="1" dirty="0" smtClean="0"/>
              <a:t>Оборудование:</a:t>
            </a:r>
          </a:p>
          <a:p>
            <a:endParaRPr lang="ru-RU" sz="1200" b="1" dirty="0" smtClean="0"/>
          </a:p>
          <a:p>
            <a:pPr marL="285750" lvl="0" indent="-285750" fontAlgn="base"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ru-RU" sz="1400" dirty="0" smtClean="0"/>
              <a:t>рабочее место преподавателя; </a:t>
            </a:r>
          </a:p>
          <a:p>
            <a:pPr marL="285750" lvl="0" indent="-285750" fontAlgn="base"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ru-RU" sz="1400" dirty="0" smtClean="0"/>
              <a:t>рабочие </a:t>
            </a:r>
            <a:r>
              <a:rPr lang="ru-RU" sz="1400" dirty="0"/>
              <a:t>места обучающихся; 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endParaRPr lang="ru-RU" sz="1400" dirty="0" smtClean="0"/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ru-RU" sz="1400" b="1" dirty="0" smtClean="0"/>
              <a:t>Электрифицированные </a:t>
            </a:r>
            <a:r>
              <a:rPr lang="ru-RU" sz="1400" b="1" dirty="0"/>
              <a:t>стенды-тренажеры: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«Электромонтажные технологии»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«Сборочно-монтажный стенд»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«Эксплуатация огнетушителей»</a:t>
            </a:r>
          </a:p>
          <a:p>
            <a:pPr marL="285750" lvl="0" indent="-2857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«Центральный электро-распределительный щит»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«Планы эвакуации» с маркерными </a:t>
            </a:r>
            <a:r>
              <a:rPr lang="ru-RU" sz="1400" dirty="0" err="1"/>
              <a:t>фолиями</a:t>
            </a:r>
            <a:r>
              <a:rPr lang="ru-RU" sz="1400" dirty="0"/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/>
              <a:t>«Электробезопасность, средства защиты в электроустановках» с макетными </a:t>
            </a:r>
            <a:r>
              <a:rPr lang="ru-RU" sz="1400" dirty="0" smtClean="0"/>
              <a:t>образцам</a:t>
            </a:r>
            <a:endParaRPr lang="ru-RU" sz="1400" dirty="0"/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804" y="980728"/>
            <a:ext cx="4154164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ЭЛЕКТРОМОНТАЖНАЯ МАСТЕРСКАЯ</a:t>
            </a:r>
            <a:endParaRPr lang="ru-RU" sz="2400" b="1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7" b="22899"/>
          <a:stretch/>
        </p:blipFill>
        <p:spPr bwMode="auto">
          <a:xfrm>
            <a:off x="1840061" y="5335431"/>
            <a:ext cx="1795835" cy="1403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82104"/>
            <a:ext cx="1744323" cy="1308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 descr="C:\Users\user\Desktop\По электрикам\Bin-eldvig1.gif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2281" r="12250" b="3422"/>
          <a:stretch/>
        </p:blipFill>
        <p:spPr bwMode="auto">
          <a:xfrm>
            <a:off x="3753903" y="5331771"/>
            <a:ext cx="1660966" cy="1356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8776" r="28156"/>
          <a:stretch/>
        </p:blipFill>
        <p:spPr>
          <a:xfrm>
            <a:off x="39861" y="5379117"/>
            <a:ext cx="1800200" cy="135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http://zarnitza.ru/upload/shop_1/2/7/0/item_2702/shop_items_catalog_image2702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12460" r="13450" b="14013"/>
          <a:stretch/>
        </p:blipFill>
        <p:spPr bwMode="auto">
          <a:xfrm>
            <a:off x="666018" y="3284984"/>
            <a:ext cx="2969878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2" b="23810"/>
          <a:stretch/>
        </p:blipFill>
        <p:spPr bwMode="auto">
          <a:xfrm>
            <a:off x="5508104" y="5335431"/>
            <a:ext cx="1800200" cy="1470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7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980728"/>
            <a:ext cx="4248472" cy="11521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теннисная комната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198198"/>
            <a:ext cx="8691338" cy="3241659"/>
          </a:xfrm>
          <a:prstGeom prst="rect">
            <a:avLst/>
          </a:prstGeom>
        </p:spPr>
        <p:txBody>
          <a:bodyPr wrap="square" numCol="2" spcCol="25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Предназначен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для: 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Студентов отделений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всех форм обучения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специальностей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Позволяет: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noProof="0" dirty="0" smtClean="0">
                <a:solidFill>
                  <a:prstClr val="black"/>
                </a:solidFill>
                <a:latin typeface="Calibri"/>
              </a:rPr>
              <a:t>п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роводить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учебные занятия по физической культуре; с</a:t>
            </a:r>
            <a:r>
              <a:rPr lang="ru-RU" sz="1400" dirty="0" err="1" smtClean="0">
                <a:solidFill>
                  <a:prstClr val="black"/>
                </a:solidFill>
                <a:latin typeface="Calibri"/>
              </a:rPr>
              <a:t>екционные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Calibri"/>
              </a:rPr>
              <a:t>внеучебные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 занятия по видам спорта: волейбол, баскетбол, настольный теннис, секцию  скалолазание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о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рганизовывать  и проводить  спортивные и отборочные соревнования, фестивали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Оборудование: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с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пециально оборудованная спортивная площадка в рамках гранта для специальности «Правоохранительная деятельность»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 в спортивных залах :  шведская стенка для занятий общей физической подготовкой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;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 волейбольная сетка; 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ферма с баскетбольными кольцами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;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оборудована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стена для скалолазания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столы настольные для тенниса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Материально-техническая база колледжа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4653136"/>
            <a:ext cx="9144000" cy="220486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0C0A8-D951-44CB-AC52-0E87CCEAA0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48" y="4963480"/>
            <a:ext cx="3598276" cy="1605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21318" r="3539" b="18991"/>
          <a:stretch/>
        </p:blipFill>
        <p:spPr>
          <a:xfrm>
            <a:off x="3383360" y="4963480"/>
            <a:ext cx="2106488" cy="16338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52" b="22008"/>
          <a:stretch/>
        </p:blipFill>
        <p:spPr>
          <a:xfrm>
            <a:off x="86749" y="4963480"/>
            <a:ext cx="3296611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212" y="980728"/>
            <a:ext cx="4502174" cy="9361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Актовый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зал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463" y="1815638"/>
            <a:ext cx="8928403" cy="3377848"/>
          </a:xfrm>
          <a:prstGeom prst="rect">
            <a:avLst/>
          </a:prstGeom>
        </p:spPr>
        <p:txBody>
          <a:bodyPr wrap="square" numCol="2" spcCol="25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Предназначен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для: 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с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тудентов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отделений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всех форм обучения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специальностей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Позволяет: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организовывать и проводить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общеколледжные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мероприятия по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воспитательному направлению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aseline="0" dirty="0" smtClean="0">
                <a:solidFill>
                  <a:prstClr val="black"/>
                </a:solidFill>
                <a:latin typeface="Calibri"/>
              </a:rPr>
              <a:t>        колледжа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о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рганизовывать и проводить краевые мероприятия в рамках  работы Стажировочной площадки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Оборудование: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Светодиодный экран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Усилитель с колонками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Микшер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Устройство беспроводных микрофонов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Микрофоны и стойки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Ноутбук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230 посадочных мест</a:t>
            </a:r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Материально-техническая база колледжа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4509120"/>
            <a:ext cx="9144000" cy="234888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0C0A8-D951-44CB-AC52-0E87CCEAA0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" y="4869161"/>
            <a:ext cx="3563888" cy="1728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99" y="4853694"/>
            <a:ext cx="3587943" cy="1743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9000"/>
          <a:stretch/>
        </p:blipFill>
        <p:spPr>
          <a:xfrm>
            <a:off x="65848" y="4853694"/>
            <a:ext cx="5418788" cy="17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8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212" y="980728"/>
            <a:ext cx="4502174" cy="9361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Общежития колледжа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463" y="1815638"/>
            <a:ext cx="8928403" cy="3377848"/>
          </a:xfrm>
          <a:prstGeom prst="rect">
            <a:avLst/>
          </a:prstGeom>
        </p:spPr>
        <p:txBody>
          <a:bodyPr wrap="square" numCol="2" spcCol="25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общежития </a:t>
            </a:r>
            <a:r>
              <a:rPr lang="ru-RU" sz="1400" dirty="0">
                <a:solidFill>
                  <a:prstClr val="black"/>
                </a:solidFill>
              </a:rPr>
              <a:t>для проживания студентов </a:t>
            </a:r>
            <a:r>
              <a:rPr lang="ru-RU" sz="1400" dirty="0" smtClean="0">
                <a:solidFill>
                  <a:prstClr val="black"/>
                </a:solidFill>
              </a:rPr>
              <a:t>находятся по адресам: по </a:t>
            </a:r>
            <a:r>
              <a:rPr lang="ru-RU" sz="1400" dirty="0">
                <a:solidFill>
                  <a:prstClr val="black"/>
                </a:solidFill>
              </a:rPr>
              <a:t>ул. Находкинский проспект -44, ул. Дзержинского -</a:t>
            </a:r>
            <a:r>
              <a:rPr lang="ru-RU" sz="1400" dirty="0" smtClean="0">
                <a:solidFill>
                  <a:prstClr val="black"/>
                </a:solidFill>
              </a:rPr>
              <a:t>9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</a:rPr>
              <a:t>п</a:t>
            </a:r>
            <a:r>
              <a:rPr lang="ru-RU" sz="1400" dirty="0" smtClean="0">
                <a:solidFill>
                  <a:prstClr val="black"/>
                </a:solidFill>
              </a:rPr>
              <a:t>редназначены для студентов  </a:t>
            </a:r>
            <a:r>
              <a:rPr lang="ru-RU" sz="1400" dirty="0">
                <a:solidFill>
                  <a:prstClr val="black"/>
                </a:solidFill>
              </a:rPr>
              <a:t>отделений очной формы обучения  всех </a:t>
            </a:r>
            <a:r>
              <a:rPr lang="ru-RU" sz="1400" dirty="0" smtClean="0">
                <a:solidFill>
                  <a:prstClr val="black"/>
                </a:solidFill>
              </a:rPr>
              <a:t>специальностей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количество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койко-мест- 304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Оборудование и помещения: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Мебель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(в комнатах общежития)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Электрические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титаны (в постирочной и душевой)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Стиральные машинки (в постирочной)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Электрические печки (в кухне)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Душевые комнаты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Комната отдыха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Спортивный зал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Материально-техническая база колледжа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4653136"/>
            <a:ext cx="9144000" cy="220486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0C0A8-D951-44CB-AC52-0E87CCEAA0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6"/>
          <a:stretch/>
        </p:blipFill>
        <p:spPr>
          <a:xfrm>
            <a:off x="6278336" y="4977720"/>
            <a:ext cx="2808312" cy="16556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"/>
          <a:stretch/>
        </p:blipFill>
        <p:spPr>
          <a:xfrm>
            <a:off x="4060331" y="4977720"/>
            <a:ext cx="2218005" cy="1548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2"/>
          <a:stretch/>
        </p:blipFill>
        <p:spPr>
          <a:xfrm>
            <a:off x="1887335" y="4977720"/>
            <a:ext cx="2172995" cy="1547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" y="4977720"/>
            <a:ext cx="1805123" cy="15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6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212" y="980728"/>
            <a:ext cx="4502174" cy="9361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Столовые и буфет  колледжа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463" y="1815638"/>
            <a:ext cx="8928403" cy="3377848"/>
          </a:xfrm>
          <a:prstGeom prst="rect">
            <a:avLst/>
          </a:prstGeom>
        </p:spPr>
        <p:txBody>
          <a:bodyPr wrap="square" numCol="2" spcCol="25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Предназначены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для: 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с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тудентов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отделений 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всех форм обучения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специальностей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Столовые находятся по адресам: ул. Дзержинского 9, Находкинский проспект 44, ул. Пирогова17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Позволяют: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 smtClean="0">
                <a:latin typeface="Calibri"/>
              </a:rPr>
              <a:t>о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рганизовать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 питание обучающихся и преподавателей</a:t>
            </a:r>
            <a:endParaRPr lang="ru-RU" sz="1400" dirty="0">
              <a:latin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организовать бесплатное питание студентам, проживающим в общежитии и имеющим </a:t>
            </a:r>
            <a:r>
              <a:rPr lang="ru-RU" sz="1400" dirty="0" smtClean="0">
                <a:latin typeface="Calibri"/>
              </a:rPr>
              <a:t>категорию, подтверждённую документами</a:t>
            </a: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Calibri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Оборудование: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>
                <a:latin typeface="Calibri"/>
              </a:rPr>
              <a:t>П</a:t>
            </a:r>
            <a:r>
              <a:rPr lang="ru-RU" sz="1400" dirty="0" smtClean="0">
                <a:latin typeface="Calibri"/>
              </a:rPr>
              <a:t>осадочные места -180 мест (3 столовые)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noProof="0" dirty="0">
                <a:latin typeface="Calibri"/>
              </a:rPr>
              <a:t>Э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лектроплиты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 smtClean="0">
                <a:latin typeface="Calibri"/>
              </a:rPr>
              <a:t>Разделочные столы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 smtClean="0">
                <a:latin typeface="Calibri"/>
              </a:rPr>
              <a:t>Холодильное оборудование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Духовые шкафы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400" dirty="0" smtClean="0">
                <a:latin typeface="Calibri"/>
              </a:rPr>
              <a:t>Электрическая сковорода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Мойки для посуды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Материально-техническая база колледжа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/>
          <a:stretch/>
        </p:blipFill>
        <p:spPr>
          <a:xfrm>
            <a:off x="82212" y="4869160"/>
            <a:ext cx="9074174" cy="198884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0C0A8-D951-44CB-AC52-0E87CCEAA0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85184"/>
            <a:ext cx="4464496" cy="151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17248" r="1879" b="10055"/>
          <a:stretch/>
        </p:blipFill>
        <p:spPr>
          <a:xfrm>
            <a:off x="4644008" y="5085184"/>
            <a:ext cx="4463907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0880" y="908720"/>
            <a:ext cx="4503506" cy="1008112"/>
            <a:chOff x="1473753" y="2016225"/>
            <a:chExt cx="2912446" cy="69991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473753" y="2016225"/>
              <a:ext cx="2912446" cy="699909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1473753" y="2016226"/>
              <a:ext cx="2912446" cy="69990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algn="ctr"/>
              <a:r>
                <a:rPr lang="ru-RU" sz="2000" b="1" dirty="0" smtClean="0"/>
                <a:t>МАСТЕРСКАЯ ПО ТЕХНИЧЕСКОМУ ОБСЛУЖИВАНИЮ И РЕМОНТУ АВТОТРАНСПОРТА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29804" y="1459915"/>
            <a:ext cx="8762676" cy="3770263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endParaRPr lang="ru-RU" sz="1400" b="1" dirty="0" smtClean="0"/>
          </a:p>
          <a:p>
            <a:endParaRPr lang="ru-RU" sz="1400" b="1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000" b="1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/>
              <a:t>Оснащена: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/>
              <a:t>современным </a:t>
            </a:r>
            <a:r>
              <a:rPr lang="ru-RU" sz="1200" dirty="0"/>
              <a:t>диагностическим и вспомогательным оборудованием, которое позволяет отрабатывать навыки поиска неисправностей автомобилей, проведения текущего обслуживания и </a:t>
            </a:r>
            <a:r>
              <a:rPr lang="ru-RU" sz="1200" dirty="0" smtClean="0"/>
              <a:t>ремонта</a:t>
            </a:r>
            <a:endParaRPr lang="ru-RU" sz="1200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5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/>
              <a:t>Бензиновый двигатель </a:t>
            </a:r>
            <a:r>
              <a:rPr lang="ru-RU" sz="1200" dirty="0"/>
              <a:t>на мобильной платформе;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/>
              <a:t>Дизельный двигатель </a:t>
            </a:r>
            <a:r>
              <a:rPr lang="ru-RU" sz="1200" dirty="0"/>
              <a:t>на мобильной платформе;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err="1"/>
              <a:t>Четырехстоечный</a:t>
            </a:r>
            <a:r>
              <a:rPr lang="ru-RU" sz="1200" dirty="0"/>
              <a:t> автомобильный подъемник грузоподъемностью 6000 кг 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200" dirty="0"/>
              <a:t>Балансировочный станок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200" dirty="0"/>
              <a:t>Диагностический сканер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200" dirty="0"/>
              <a:t>Стенд развал-схождения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200" dirty="0"/>
              <a:t>Шиномонтажный стенд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200" dirty="0"/>
              <a:t>Компрессор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/>
              <a:t>Стенд измерения </a:t>
            </a:r>
            <a:r>
              <a:rPr lang="ru-RU" sz="1200" dirty="0" smtClean="0"/>
              <a:t>развал-схождения</a:t>
            </a:r>
            <a:endParaRPr lang="ru-RU" sz="1200" dirty="0"/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2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/>
              <a:t>Диагностическое оборудование</a:t>
            </a:r>
            <a:r>
              <a:rPr lang="ru-RU" sz="1200" b="1" dirty="0"/>
              <a:t>: </a:t>
            </a:r>
            <a:r>
              <a:rPr lang="ru-RU" sz="1200" dirty="0"/>
              <a:t>(Профессиональный Автомобильный диагностический сканер,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/>
              <a:t>Диагностическая стойка</a:t>
            </a:r>
            <a:r>
              <a:rPr lang="ru-RU" sz="1200" dirty="0"/>
              <a:t>, </a:t>
            </a:r>
            <a:r>
              <a:rPr lang="ru-RU" sz="1200" dirty="0" err="1"/>
              <a:t>мультиметр</a:t>
            </a:r>
            <a:r>
              <a:rPr lang="ru-RU" sz="1200" dirty="0"/>
              <a:t>, осциллограф, </a:t>
            </a:r>
            <a:r>
              <a:rPr lang="ru-RU" sz="1200" dirty="0" err="1"/>
              <a:t>компрессометр</a:t>
            </a:r>
            <a:r>
              <a:rPr lang="ru-RU" sz="1200" dirty="0"/>
              <a:t>, </a:t>
            </a:r>
            <a:r>
              <a:rPr lang="ru-RU" sz="1200" dirty="0" err="1"/>
              <a:t>люфтомер</a:t>
            </a:r>
            <a:r>
              <a:rPr lang="ru-RU" sz="1200" dirty="0"/>
              <a:t>, эндоскоп, стетоскоп, газоанализатор, </a:t>
            </a:r>
            <a:r>
              <a:rPr lang="ru-RU" sz="1200" dirty="0" err="1"/>
              <a:t>пускозарядное</a:t>
            </a:r>
            <a:r>
              <a:rPr lang="ru-RU" sz="1200" dirty="0"/>
              <a:t> устройство, вилка нагрузочная, лампа ультрафиолетовая, аппарат для заправки и проверки давления системы кондиционера, </a:t>
            </a:r>
            <a:r>
              <a:rPr lang="ru-RU" sz="1200" dirty="0" smtClean="0"/>
              <a:t>термометр;</a:t>
            </a:r>
            <a:endParaRPr lang="ru-RU" sz="1200" dirty="0"/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/>
              <a:t>Инструментальная тележка </a:t>
            </a:r>
            <a:r>
              <a:rPr lang="ru-RU" sz="1200" dirty="0"/>
              <a:t>с набором инструмента </a:t>
            </a:r>
            <a:endParaRPr lang="ru-RU" sz="1200" dirty="0" smtClean="0"/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/>
              <a:t>Стенды </a:t>
            </a:r>
            <a:r>
              <a:rPr lang="ru-RU" sz="1200" dirty="0"/>
              <a:t>для оснащения лаборатории «Автомобильных эксплуатационных материалов</a:t>
            </a:r>
            <a:r>
              <a:rPr lang="ru-RU" sz="1200" dirty="0" smtClean="0"/>
              <a:t>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200" dirty="0"/>
          </a:p>
          <a:p>
            <a:r>
              <a:rPr lang="ru-RU" sz="1200" b="1" dirty="0"/>
              <a:t>Типовые комплекты: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/>
              <a:t>«Система управления двухскоростным асинхронным двигателем»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/>
              <a:t>«Система зажигания автомобиля»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/>
              <a:t>«Система энергоснабжения автомобиля»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/>
              <a:t>«Система стартерного пуска автомобиля»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/>
              <a:t>«Система бортового контроля автомобиля</a:t>
            </a:r>
            <a:r>
              <a:rPr lang="ru-RU" sz="1200" dirty="0" smtClean="0"/>
              <a:t>»</a:t>
            </a:r>
            <a:endParaRPr lang="ru-RU" sz="1050" dirty="0"/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16" name="Рисунок 15" descr="\\Helios\файлообменник\Богачева Т.А\Оборудование ТОРАТ от Лядецкого\Оборудование Тех отдел 02-2014\DSC0149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r="9764" b="25044"/>
          <a:stretch/>
        </p:blipFill>
        <p:spPr bwMode="auto">
          <a:xfrm>
            <a:off x="3682178" y="5371728"/>
            <a:ext cx="1804416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t="17012" r="17611" b="14990"/>
          <a:stretch/>
        </p:blipFill>
        <p:spPr bwMode="auto">
          <a:xfrm>
            <a:off x="94302" y="5410865"/>
            <a:ext cx="1797792" cy="1275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308304" y="5427506"/>
            <a:ext cx="1800000" cy="122400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Прямоугольник 21"/>
          <p:cNvSpPr/>
          <p:nvPr/>
        </p:nvSpPr>
        <p:spPr>
          <a:xfrm>
            <a:off x="1892094" y="5410865"/>
            <a:ext cx="1743802" cy="1257007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Прямоугольник 22"/>
          <p:cNvSpPr/>
          <p:nvPr/>
        </p:nvSpPr>
        <p:spPr>
          <a:xfrm>
            <a:off x="5558602" y="5401900"/>
            <a:ext cx="1749702" cy="1265972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805" b="1805"/>
            </a:stretch>
          </a:blip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0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51520" y="1196753"/>
            <a:ext cx="4275096" cy="1008113"/>
            <a:chOff x="1473753" y="2016225"/>
            <a:chExt cx="2912446" cy="89079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473753" y="2016225"/>
              <a:ext cx="2912446" cy="699909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1473753" y="2016226"/>
              <a:ext cx="2912446" cy="89079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algn="ctr"/>
              <a:r>
                <a:rPr lang="ru-RU" sz="2000" b="1" dirty="0" smtClean="0"/>
                <a:t>СЛЕСАРНО-СТАНОЧНАЯ </a:t>
              </a:r>
            </a:p>
            <a:p>
              <a:pPr algn="ctr"/>
              <a:r>
                <a:rPr lang="ru-RU" sz="2000" b="1" dirty="0" smtClean="0"/>
                <a:t>МАСТЕРСКАЯ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51520" y="1700808"/>
            <a:ext cx="8640960" cy="3631763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endParaRPr lang="ru-RU" sz="1400" b="1" dirty="0" smtClean="0"/>
          </a:p>
          <a:p>
            <a:endParaRPr lang="ru-RU" sz="1400" b="1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000" b="1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Предназначена для: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получения навыков </a:t>
            </a:r>
            <a:r>
              <a:rPr lang="ru-RU" sz="1600" dirty="0"/>
              <a:t>слесарного </a:t>
            </a:r>
            <a:r>
              <a:rPr lang="ru-RU" sz="1600" dirty="0" smtClean="0"/>
              <a:t>дела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изготовления слесарного инструмента </a:t>
            </a:r>
            <a:r>
              <a:rPr lang="ru-RU" sz="1600" dirty="0"/>
              <a:t>и скобяные </a:t>
            </a:r>
            <a:r>
              <a:rPr lang="ru-RU" sz="1600" dirty="0" smtClean="0"/>
              <a:t>изделий </a:t>
            </a:r>
            <a:r>
              <a:rPr lang="ru-RU" sz="1600" dirty="0"/>
              <a:t>для нужд </a:t>
            </a:r>
            <a:r>
              <a:rPr lang="ru-RU" sz="1600" dirty="0" smtClean="0"/>
              <a:t>колледжа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/>
          </a:p>
          <a:p>
            <a:r>
              <a:rPr lang="ru-RU" sz="1600" b="1" dirty="0" smtClean="0"/>
              <a:t>Оборудование</a:t>
            </a:r>
          </a:p>
          <a:p>
            <a:endParaRPr lang="ru-RU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наборы слесарного инструмента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наборы измерительных инструментов </a:t>
            </a:r>
          </a:p>
          <a:p>
            <a:endParaRPr lang="ru-RU" sz="1600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Станки: </a:t>
            </a:r>
          </a:p>
          <a:p>
            <a:endParaRPr lang="ru-RU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сверлильный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токарно-фрезерный</a:t>
            </a:r>
            <a:endParaRPr lang="ru-RU" sz="16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 smtClean="0"/>
              <a:t>плоско-шлифовальный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пресс </a:t>
            </a:r>
            <a:r>
              <a:rPr lang="ru-RU" sz="1600" dirty="0" smtClean="0"/>
              <a:t>гидравлический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700" dirty="0"/>
          </a:p>
          <a:p>
            <a:r>
              <a:rPr lang="ru-RU" sz="1600" b="1" dirty="0" smtClean="0"/>
              <a:t>Расходные материалы:</a:t>
            </a:r>
          </a:p>
          <a:p>
            <a:endParaRPr lang="ru-RU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отрезной инструмент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комплекты </a:t>
            </a:r>
            <a:r>
              <a:rPr lang="ru-RU" sz="1600" dirty="0"/>
              <a:t>средств индивидуальной </a:t>
            </a:r>
            <a:r>
              <a:rPr lang="ru-RU" sz="1600" dirty="0" smtClean="0"/>
              <a:t>защиты 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огнетушители</a:t>
            </a:r>
            <a:endParaRPr lang="ru-RU" sz="1600" dirty="0"/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0012" y="5473541"/>
            <a:ext cx="1728192" cy="1279144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Picture 2" descr="https://im0-tub-ru.yandex.net/i?id=0c85f2f6617aa693b8bacca30cf67031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54343"/>
            <a:ext cx="1728192" cy="1188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megadoski.ru/s_images/138137965426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10864"/>
            <a:ext cx="1898891" cy="1186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Верстак WB 140Sh+WD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205" y="5367678"/>
            <a:ext cx="1737692" cy="1347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http://vladsklad.com/upload/iblock/7d7/TC-1995-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308881"/>
            <a:ext cx="1314450" cy="140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94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991865"/>
            <a:ext cx="4608512" cy="93610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2000" b="1" dirty="0" smtClean="0"/>
              <a:t>ЛАБОРАТОРИЯ </a:t>
            </a:r>
          </a:p>
          <a:p>
            <a:pPr algn="ctr"/>
            <a:r>
              <a:rPr lang="ru-RU" sz="2000" b="1" dirty="0" smtClean="0"/>
              <a:t>«ХИМИИ И ТЕХНОЛОГИИ НЕФТИ И ГАЗА»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459917"/>
            <a:ext cx="8784976" cy="4224233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endParaRPr lang="ru-RU" sz="1400" b="1" dirty="0"/>
          </a:p>
          <a:p>
            <a:endParaRPr lang="ru-RU" sz="1400" b="1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500" b="1" dirty="0" smtClean="0"/>
          </a:p>
          <a:p>
            <a:r>
              <a:rPr lang="ru-RU" sz="1400" b="1" dirty="0"/>
              <a:t>Предназначена для:</a:t>
            </a:r>
          </a:p>
          <a:p>
            <a:r>
              <a:rPr lang="ru-RU" sz="1400" dirty="0" smtClean="0"/>
              <a:t>выполнения </a:t>
            </a:r>
            <a:r>
              <a:rPr lang="ru-RU" sz="1400" dirty="0"/>
              <a:t>практических работ, связанных с получением основных продуктов неорганического и органического производства</a:t>
            </a:r>
          </a:p>
          <a:p>
            <a:endParaRPr lang="ru-RU" sz="1000" dirty="0" smtClean="0"/>
          </a:p>
          <a:p>
            <a:r>
              <a:rPr lang="ru-RU" sz="1400" b="1" dirty="0" smtClean="0"/>
              <a:t>Оборудование:</a:t>
            </a:r>
          </a:p>
          <a:p>
            <a:endParaRPr lang="ru-RU" sz="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Аппарат для разгонки нефтепродукта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Термостат ВИС-Т-09-4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/>
              <a:t>Колбонагреватель</a:t>
            </a:r>
            <a:r>
              <a:rPr lang="ru-RU" sz="1400" dirty="0"/>
              <a:t> LT-250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Аппарат ТВ3-ЛАБ-01 температура </a:t>
            </a:r>
            <a:r>
              <a:rPr lang="ru-RU" sz="1400" dirty="0" err="1"/>
              <a:t>испытаемого</a:t>
            </a:r>
            <a:r>
              <a:rPr lang="ru-RU" sz="1400" dirty="0"/>
              <a:t> продукта определяется при помощи датчика температуры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Аппарат ТВО-ЛАБ-01 (температура вспышки</a:t>
            </a:r>
            <a:r>
              <a:rPr lang="ru-RU" sz="1400" dirty="0" smtClean="0"/>
              <a:t>)</a:t>
            </a: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Термостат жидкостный 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Аппарат для определения коксуемости нефтепродуктов по </a:t>
            </a:r>
            <a:r>
              <a:rPr lang="ru-RU" sz="1400" dirty="0" err="1"/>
              <a:t>Конрадсону</a:t>
            </a: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рН-метр, Секундомер</a:t>
            </a: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Печь </a:t>
            </a:r>
            <a:r>
              <a:rPr lang="ru-RU" sz="1400" dirty="0"/>
              <a:t>муфельная с </a:t>
            </a:r>
            <a:r>
              <a:rPr lang="ru-RU" sz="1400" dirty="0" smtClean="0"/>
              <a:t>терморегулятором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Термостат </a:t>
            </a:r>
            <a:r>
              <a:rPr lang="ru-RU" sz="1400" dirty="0"/>
              <a:t>LOIP LT-810 (ТЖ-ТС-01П) для определения плотности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Эталоны коррозии ЭТК для анализов по ГОСТ 2917, ГОСТ 6321, ISO 2160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Аппарат АКОВ-10 количественного определения содержания воды в нефтяных продуктах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Аппараты типов ТВО (ТВ-2) или полуавтоматические и автоматические типа АТВО (АТВ-2),по методу Кливленда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Аппарат для определения температуры застывания и помутнения дизельных топлив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Шкаф сушильный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Шкаф вытяжной</a:t>
            </a:r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973" t="4191" r="13800" b="-247"/>
          <a:stretch/>
        </p:blipFill>
        <p:spPr>
          <a:xfrm>
            <a:off x="25431" y="5398480"/>
            <a:ext cx="1844658" cy="124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687" y="5386857"/>
            <a:ext cx="1728192" cy="1233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ÐÐ°ÑÑÐ¸Ð½ÐºÐ¸ Ð¿Ð¾ Ð·Ð°Ð¿ÑÐ¾ÑÑ Ð¢ÐµÑÐ¼Ð¾ÑÑÐ°Ñ ÐÐÐ¡-Ð¢-09-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81" r="-30804"/>
          <a:stretch/>
        </p:blipFill>
        <p:spPr bwMode="auto">
          <a:xfrm>
            <a:off x="1870089" y="5360264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ÐÐ°ÑÑÐ¸Ð½ÐºÐ¸ Ð¿Ð¾ Ð·Ð°Ð¿ÑÐ¾ÑÑ ÑÐµÑÑÐ°ÐºÑÐ¾Ð¼ÐµÑÑ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336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ÐÐ°ÑÑÐ¸Ð½ÐºÐ¸ Ð¿Ð¾ Ð·Ð°Ð¿ÑÐ¾ÑÑ Ð±Ð°Ð½Ñ ÑÐµÐ¹Ð´Ð°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555" r="-38970"/>
          <a:stretch/>
        </p:blipFill>
        <p:spPr bwMode="auto">
          <a:xfrm>
            <a:off x="3670089" y="54336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62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991865"/>
            <a:ext cx="4608512" cy="9361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2000" b="1" dirty="0" smtClean="0"/>
              <a:t>ЛАБОРАТОРИЯ </a:t>
            </a:r>
          </a:p>
          <a:p>
            <a:pPr algn="ctr"/>
            <a:r>
              <a:rPr lang="ru-RU" sz="2000" b="1" dirty="0" smtClean="0"/>
              <a:t>«ОРГАНИЧЕСКАЯ ХИМИЯ»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629176"/>
            <a:ext cx="8640960" cy="3631763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endParaRPr lang="ru-RU" sz="1400" b="1" dirty="0"/>
          </a:p>
          <a:p>
            <a:endParaRPr lang="ru-RU" sz="1400" b="1" dirty="0" smtClean="0"/>
          </a:p>
          <a:p>
            <a:r>
              <a:rPr lang="ru-RU" sz="1400" b="1" dirty="0" smtClean="0"/>
              <a:t>Предназначена </a:t>
            </a:r>
            <a:r>
              <a:rPr lang="ru-RU" sz="1400" b="1" dirty="0"/>
              <a:t>для</a:t>
            </a:r>
            <a:r>
              <a:rPr lang="ru-RU" sz="1400" b="1" dirty="0" smtClean="0"/>
              <a:t>:</a:t>
            </a:r>
          </a:p>
          <a:p>
            <a:endParaRPr lang="ru-RU" sz="1400" b="1" dirty="0"/>
          </a:p>
          <a:p>
            <a:r>
              <a:rPr lang="ru-RU" sz="1400" dirty="0" smtClean="0"/>
              <a:t>проведения </a:t>
            </a:r>
            <a:r>
              <a:rPr lang="ru-RU" sz="1400" dirty="0"/>
              <a:t>общих препаративно-органических </a:t>
            </a:r>
            <a:r>
              <a:rPr lang="ru-RU" sz="1400" dirty="0" smtClean="0"/>
              <a:t>работ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для </a:t>
            </a:r>
            <a:r>
              <a:rPr lang="ru-RU" sz="1400" dirty="0"/>
              <a:t>разделения и очистки </a:t>
            </a:r>
            <a:r>
              <a:rPr lang="ru-RU" sz="1400" dirty="0" smtClean="0"/>
              <a:t>веществ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для </a:t>
            </a:r>
            <a:r>
              <a:rPr lang="ru-RU" sz="1400" dirty="0"/>
              <a:t>анализа и синтеза органических соединений различными </a:t>
            </a:r>
            <a:r>
              <a:rPr lang="ru-RU" sz="1400" dirty="0" smtClean="0"/>
              <a:t>методами</a:t>
            </a:r>
          </a:p>
          <a:p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Лаборатория состоит из трех блоков и трех комплектов лабораторных </a:t>
            </a:r>
            <a:r>
              <a:rPr lang="ru-RU" sz="1400" dirty="0" smtClean="0"/>
              <a:t>принадлежностей</a:t>
            </a:r>
          </a:p>
          <a:p>
            <a:endParaRPr lang="ru-RU" sz="1400" dirty="0"/>
          </a:p>
          <a:p>
            <a:r>
              <a:rPr lang="ru-RU" sz="1400" dirty="0" smtClean="0"/>
              <a:t>Она </a:t>
            </a:r>
            <a:r>
              <a:rPr lang="ru-RU" sz="1400" dirty="0"/>
              <a:t>снабжена унифицированной лабораторной мебелью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Оборудование:</a:t>
            </a:r>
          </a:p>
          <a:p>
            <a:endParaRPr lang="ru-RU" sz="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Печь муфельная с терморегулятором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Плита нагревательная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Аналитические весы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/>
              <a:t>Колбонагреватель</a:t>
            </a:r>
            <a:r>
              <a:rPr lang="ru-RU" sz="1400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Магнитная мешалка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Центрифуга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/>
              <a:t>Титратор</a:t>
            </a:r>
            <a:r>
              <a:rPr lang="ru-RU" sz="1400" dirty="0"/>
              <a:t> автоматический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Шкаф сушильный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Шкаф вытяжной.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Шкаф вытяжной демонстрационный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Стол-мойка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Реактивы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Лабораторная посуда</a:t>
            </a:r>
            <a:endParaRPr lang="ru-RU" sz="1400" dirty="0"/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8" name="Picture 7" descr="\\Dc2\администрация\Войстрик\к 8.04.16\Фото лабораторий\!-я лаборатория\DSC_06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6035" y="5445223"/>
            <a:ext cx="1781496" cy="118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13683"/>
          <a:stretch/>
        </p:blipFill>
        <p:spPr>
          <a:xfrm>
            <a:off x="5508104" y="5445223"/>
            <a:ext cx="1821194" cy="11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ÐÐ°ÑÑÐ¸Ð½ÐºÐ¸ Ð¿Ð¾ Ð·Ð°Ð¿ÑÐ¾ÑÑ ÐÐ½Ð°Ð»Ð¸ÑÐ¸ÑÐµÑÐºÐ¸Ðµ Ð²ÐµÑÑ Ð½Ð° Ð²ÐµÑÐ¾Ð²Ð¾Ð¼ ÑÑÐ¾Ð»Ðµ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44"/>
          <a:stretch/>
        </p:blipFill>
        <p:spPr bwMode="auto">
          <a:xfrm>
            <a:off x="7296422" y="5414060"/>
            <a:ext cx="1847578" cy="123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ÐÐ°ÑÑÐ¸Ð½ÐºÐ¸ Ð¿Ð¾ Ð·Ð°Ð¿ÑÐ¾ÑÑ ÐÐµÑÑ Ð¼ÑÑÐµÐ»ÑÐ½Ð°Ñ Ñ ÑÐµÑÐ¼Ð¾ÑÐµÐ³ÑÐ»ÑÑÐ¾ÑÐ¾Ð¼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445223"/>
            <a:ext cx="1656184" cy="117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ÐÐ°ÑÑÐ¸Ð½ÐºÐ¸ Ð¿Ð¾ Ð·Ð°Ð¿ÑÐ¾ÑÑ Ð¨ÐºÐ°Ñ Ð²ÑÑÑÐ¶Ð½Ð¾Ð¹ Ð´ÐµÐ¼Ð¾Ð½ÑÑÑÐ°ÑÐ¸Ð¾Ð½Ð½ÑÐ¹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817" y="5377529"/>
            <a:ext cx="1373138" cy="1373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9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991865"/>
            <a:ext cx="4608512" cy="93610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2000" b="1" dirty="0" smtClean="0"/>
              <a:t>ЛАБОРАТОРИЯ </a:t>
            </a:r>
          </a:p>
          <a:p>
            <a:pPr algn="ctr"/>
            <a:r>
              <a:rPr lang="ru-RU" sz="2000" b="1" dirty="0" smtClean="0"/>
              <a:t>«АНАЛИТИЧЕСКАЯ ХИМИЯ, </a:t>
            </a:r>
          </a:p>
          <a:p>
            <a:pPr algn="ctr"/>
            <a:r>
              <a:rPr lang="ru-RU" sz="2000" b="1" dirty="0" smtClean="0"/>
              <a:t>ФИЗИЧЕСКАЯ И КОЛЛОИДНАЯ ХИМИЯ»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1936" y="1401985"/>
            <a:ext cx="8640960" cy="3847207"/>
          </a:xfrm>
          <a:prstGeom prst="rect">
            <a:avLst/>
          </a:prstGeom>
        </p:spPr>
        <p:txBody>
          <a:bodyPr wrap="square" numCol="2" spcCol="540000">
            <a:spAutoFit/>
          </a:bodyPr>
          <a:lstStyle/>
          <a:p>
            <a:endParaRPr lang="ru-RU" sz="1400" b="1" dirty="0"/>
          </a:p>
          <a:p>
            <a:endParaRPr lang="ru-RU" sz="1400" b="1" dirty="0" smtClean="0"/>
          </a:p>
          <a:p>
            <a:endParaRPr lang="ru-RU" sz="1050" b="1" dirty="0" smtClean="0"/>
          </a:p>
          <a:p>
            <a:r>
              <a:rPr lang="ru-RU" sz="1400" b="1" dirty="0" smtClean="0"/>
              <a:t>Предназначена </a:t>
            </a:r>
            <a:r>
              <a:rPr lang="ru-RU" sz="1400" b="1" dirty="0"/>
              <a:t>для</a:t>
            </a:r>
            <a:r>
              <a:rPr lang="ru-RU" sz="1400" b="1" dirty="0" smtClean="0"/>
              <a:t>:</a:t>
            </a:r>
          </a:p>
          <a:p>
            <a:endParaRPr lang="ru-RU" sz="1400" b="1" dirty="0" smtClean="0"/>
          </a:p>
          <a:p>
            <a:r>
              <a:rPr lang="ru-RU" sz="1400" dirty="0" smtClean="0"/>
              <a:t>проведения </a:t>
            </a:r>
            <a:r>
              <a:rPr lang="ru-RU" sz="1400" dirty="0"/>
              <a:t>качественного анализа по аналитической химии, физической и коллоидной </a:t>
            </a:r>
            <a:r>
              <a:rPr lang="ru-RU" sz="1400" dirty="0" smtClean="0"/>
              <a:t>химии</a:t>
            </a:r>
          </a:p>
          <a:p>
            <a:endParaRPr lang="ru-RU" sz="1400" dirty="0" smtClean="0"/>
          </a:p>
          <a:p>
            <a:r>
              <a:rPr lang="ru-RU" sz="1400" b="1" dirty="0" smtClean="0"/>
              <a:t>Дает возможность </a:t>
            </a:r>
            <a:r>
              <a:rPr lang="ru-RU" sz="1400" dirty="0"/>
              <a:t>организовать большое число лабораторных </a:t>
            </a:r>
            <a:r>
              <a:rPr lang="ru-RU" sz="1400" dirty="0" smtClean="0"/>
              <a:t>работ:</a:t>
            </a:r>
          </a:p>
          <a:p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лаборатория рассчитана </a:t>
            </a:r>
            <a:r>
              <a:rPr lang="ru-RU" sz="1400" dirty="0"/>
              <a:t>на 16 учебных мест и оснащена специальными лабораторными стендовыми столами, системой вытяжной вентиляции</a:t>
            </a:r>
          </a:p>
          <a:p>
            <a:endParaRPr lang="ru-RU" sz="1400" dirty="0" smtClean="0"/>
          </a:p>
          <a:p>
            <a:endParaRPr lang="ru-RU" sz="1400" dirty="0"/>
          </a:p>
          <a:p>
            <a:r>
              <a:rPr lang="ru-RU" sz="1400" b="1" dirty="0" smtClean="0"/>
              <a:t>Оборудование:</a:t>
            </a:r>
          </a:p>
          <a:p>
            <a:endParaRPr lang="ru-RU" sz="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Лабораторный микроскоп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Центрифуга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/>
              <a:t>Колбонагреватель</a:t>
            </a:r>
            <a:r>
              <a:rPr lang="ru-RU" sz="1400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Печь муфельная с терморегулятором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Весы влагозащитные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Рефрактометр с подсветкой и доп. шкалой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Кюветки кварцевые разных </a:t>
            </a:r>
            <a:r>
              <a:rPr lang="ru-RU" sz="1400" dirty="0" err="1"/>
              <a:t>жиаметров</a:t>
            </a: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Спектрофотометр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Шкаф сушильный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Шкаф вытяжной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Хроматограф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Магнитная мешалка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/>
              <a:t>Аквадистиллятор</a:t>
            </a:r>
            <a:endParaRPr lang="ru-RU" sz="1400" dirty="0"/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391" y="5391150"/>
            <a:ext cx="1842337" cy="1227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-1662" t="-1546" r="15104" b="1546"/>
          <a:stretch/>
        </p:blipFill>
        <p:spPr>
          <a:xfrm>
            <a:off x="5436096" y="5391150"/>
            <a:ext cx="1888733" cy="1227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http://www.novolab.ru/cache/200/2035258_Image.jpg?ed345ebd2cd5b7c3ab2b231599f15939">
            <a:hlinkClick r:id="rId5" tooltip="&quot;Иономер/кондуктометр/кислородомер лабораторный АНИОН-4150&quot;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93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http://www.novolab.ru/cache/200/2035251_Image.jpg?f8fd1d9e3e9b14a981da31ae00001320">
            <a:hlinkClick r:id="rId7" tooltip="&quot;Мультипараметровый колориметр HI 83205 (HANNA, Германия)&quot;"/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1" b="27999"/>
          <a:stretch/>
        </p:blipFill>
        <p:spPr bwMode="auto">
          <a:xfrm>
            <a:off x="56210" y="540936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 b="16123"/>
          <a:stretch/>
        </p:blipFill>
        <p:spPr>
          <a:xfrm>
            <a:off x="7383204" y="5443151"/>
            <a:ext cx="1653292" cy="1192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55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991865"/>
            <a:ext cx="4608512" cy="936103"/>
          </a:xfrm>
          <a:prstGeom prst="rect">
            <a:avLst/>
          </a:prstGeom>
          <a:solidFill>
            <a:srgbClr val="9900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2000" b="1" dirty="0" smtClean="0"/>
              <a:t>ЛАБОРАТОРИЯ </a:t>
            </a:r>
          </a:p>
          <a:p>
            <a:pPr algn="ctr"/>
            <a:r>
              <a:rPr lang="ru-RU" sz="2000" b="1" dirty="0" smtClean="0"/>
              <a:t>«АВТОМАТИЗАЦИЯ ТЕХНОЛОГИЧЕСКИХ ПРОЦЕССОВ»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1936" y="1401985"/>
            <a:ext cx="8640960" cy="3701013"/>
          </a:xfrm>
          <a:prstGeom prst="rect">
            <a:avLst/>
          </a:prstGeom>
        </p:spPr>
        <p:txBody>
          <a:bodyPr wrap="square" numCol="2" spcCol="540000">
            <a:spAutoFit/>
          </a:bodyPr>
          <a:lstStyle/>
          <a:p>
            <a:endParaRPr lang="ru-RU" sz="1400" b="1" dirty="0"/>
          </a:p>
          <a:p>
            <a:endParaRPr lang="ru-RU" sz="1400" b="1" dirty="0" smtClean="0"/>
          </a:p>
          <a:p>
            <a:endParaRPr lang="ru-RU" sz="1050" b="1" dirty="0" smtClean="0"/>
          </a:p>
          <a:p>
            <a:r>
              <a:rPr lang="ru-RU" sz="1400" b="1" dirty="0" smtClean="0"/>
              <a:t>Позволяет</a:t>
            </a:r>
            <a:r>
              <a:rPr lang="ru-RU" sz="1400" dirty="0" smtClean="0"/>
              <a:t>:</a:t>
            </a:r>
          </a:p>
          <a:p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выполнять </a:t>
            </a:r>
            <a:r>
              <a:rPr lang="ru-RU" sz="1400" dirty="0"/>
              <a:t>сбор и обработку информации с первичных </a:t>
            </a:r>
            <a:r>
              <a:rPr lang="ru-RU" sz="1400" dirty="0" smtClean="0"/>
              <a:t>приборов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формировать </a:t>
            </a:r>
            <a:r>
              <a:rPr lang="ru-RU" sz="1400" dirty="0"/>
              <a:t>управляющие воздействия для исполнительных </a:t>
            </a:r>
            <a:r>
              <a:rPr lang="ru-RU" sz="1400" dirty="0" smtClean="0"/>
              <a:t>устройств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dirty="0"/>
          </a:p>
          <a:p>
            <a:r>
              <a:rPr lang="ru-RU" sz="1400" b="1" dirty="0" smtClean="0"/>
              <a:t>Предназначена для: </a:t>
            </a:r>
          </a:p>
          <a:p>
            <a:endParaRPr lang="ru-RU" sz="1400" b="1" dirty="0"/>
          </a:p>
          <a:p>
            <a:r>
              <a:rPr lang="ru-RU" sz="1400" dirty="0" smtClean="0"/>
              <a:t>проектирования</a:t>
            </a:r>
            <a:r>
              <a:rPr lang="ru-RU" sz="1400" dirty="0"/>
              <a:t>, моделирования и создания систем управления сложными технологическими процессами и </a:t>
            </a:r>
            <a:r>
              <a:rPr lang="ru-RU" sz="1400" dirty="0" smtClean="0"/>
              <a:t>производствами</a:t>
            </a:r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r>
              <a:rPr lang="ru-RU" sz="1400" b="1" dirty="0" smtClean="0"/>
              <a:t>Для </a:t>
            </a:r>
            <a:r>
              <a:rPr lang="ru-RU" sz="1400" b="1" dirty="0"/>
              <a:t>проектирования устройств локальной автоматики </a:t>
            </a:r>
            <a:r>
              <a:rPr lang="ru-RU" sz="1400" b="1" dirty="0" smtClean="0"/>
              <a:t>имеются типовые </a:t>
            </a:r>
            <a:r>
              <a:rPr lang="ru-RU" sz="1400" b="1" dirty="0"/>
              <a:t>комплекты учебного оборудования</a:t>
            </a:r>
            <a:r>
              <a:rPr lang="ru-RU" sz="1400" b="1" dirty="0" smtClean="0"/>
              <a:t>:</a:t>
            </a:r>
          </a:p>
          <a:p>
            <a:endParaRPr lang="ru-RU" sz="1400" b="1" dirty="0"/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/>
              <a:t>«Основы автоматики»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/>
              <a:t>«Промышленные датчики технологической информации»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/>
              <a:t>«Физические объекты систем автоматизации»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/>
              <a:t>«Промышленные датчики механических величин</a:t>
            </a:r>
            <a:r>
              <a:rPr lang="ru-RU" sz="1400" dirty="0" smtClean="0"/>
              <a:t>»</a:t>
            </a:r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14" name="Рисунок 13" descr="C:\Users\Vladimir\Desktop\Лаборатория автоматизации технологических процессов\IMG_73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" y="5397703"/>
            <a:ext cx="1800200" cy="1244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Vladimir\Desktop\Лаборатория автоматизации технологических процессов\IMG_73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83182"/>
            <a:ext cx="1800000" cy="124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http://newstyle-y.ru/upload/shop_11/1/0/0/item_10054/shop_items_catalog_image1005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4" y="5347034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http://flagmanpro.ru/files/catalog/cache/360x360_abc329ace8d85650e444d166f788c79b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7" b="10525"/>
          <a:stretch/>
        </p:blipFill>
        <p:spPr bwMode="auto">
          <a:xfrm>
            <a:off x="1865768" y="5351322"/>
            <a:ext cx="1728000" cy="12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http://flagmanpro.ru/files/catalog/cache/1024x1024_a639756cd835f298456d16ee88e9943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t="34127" r="21057" b="13235"/>
          <a:stretch/>
        </p:blipFill>
        <p:spPr bwMode="auto">
          <a:xfrm>
            <a:off x="3672000" y="5396296"/>
            <a:ext cx="1800000" cy="124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3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991865"/>
            <a:ext cx="4608512" cy="93610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algn="ctr"/>
            <a:r>
              <a:rPr lang="ru-RU" sz="2000" b="1" dirty="0" smtClean="0"/>
              <a:t>ЛАБОРАТОРИЯ </a:t>
            </a:r>
          </a:p>
          <a:p>
            <a:pPr algn="ctr"/>
            <a:r>
              <a:rPr lang="ru-RU" sz="2000" b="1" dirty="0" smtClean="0"/>
              <a:t>«МЕТРОЛОГИИ»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1936" y="1401985"/>
            <a:ext cx="8640960" cy="3801041"/>
          </a:xfrm>
          <a:prstGeom prst="rect">
            <a:avLst/>
          </a:prstGeom>
        </p:spPr>
        <p:txBody>
          <a:bodyPr wrap="square" numCol="2" spcCol="540000">
            <a:spAutoFit/>
          </a:bodyPr>
          <a:lstStyle/>
          <a:p>
            <a:endParaRPr lang="ru-RU" sz="1400" b="1" dirty="0"/>
          </a:p>
          <a:p>
            <a:endParaRPr lang="ru-RU" sz="1400" b="1" dirty="0" smtClean="0"/>
          </a:p>
          <a:p>
            <a:endParaRPr lang="ru-RU" sz="500" b="1" dirty="0" smtClean="0"/>
          </a:p>
          <a:p>
            <a:r>
              <a:rPr lang="ru-RU" sz="1400" b="1" dirty="0" smtClean="0"/>
              <a:t>Предназначена для: </a:t>
            </a:r>
          </a:p>
          <a:p>
            <a:r>
              <a:rPr lang="ru-RU" sz="1400" dirty="0" smtClean="0"/>
              <a:t>общепрофессиональной </a:t>
            </a:r>
            <a:r>
              <a:rPr lang="ru-RU" sz="1400" dirty="0"/>
              <a:t>подготовки специалистов технического </a:t>
            </a:r>
            <a:r>
              <a:rPr lang="ru-RU" sz="1400" dirty="0" smtClean="0"/>
              <a:t>профиля</a:t>
            </a:r>
          </a:p>
          <a:p>
            <a:endParaRPr lang="ru-RU" sz="600" dirty="0"/>
          </a:p>
          <a:p>
            <a:r>
              <a:rPr lang="ru-RU" sz="1400" b="1" dirty="0" smtClean="0"/>
              <a:t>Оснащена: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типовым </a:t>
            </a:r>
            <a:r>
              <a:rPr lang="ru-RU" sz="1400" dirty="0"/>
              <a:t>оборудованием для приобретения студентами знаний и практических навыков в области обработки измерительной информации и эксплуатации средств измерений в рамках проведения лабораторных работ по профильным техническим дисциплинам</a:t>
            </a:r>
          </a:p>
          <a:p>
            <a:endParaRPr lang="ru-RU" sz="600" dirty="0" smtClean="0"/>
          </a:p>
          <a:p>
            <a:r>
              <a:rPr lang="ru-RU" sz="1400" b="1" dirty="0" smtClean="0"/>
              <a:t>Оборудование:</a:t>
            </a:r>
            <a:r>
              <a:rPr lang="ru-RU" sz="1400" dirty="0"/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Нутромер индикаторный НИ-50М (0,01) Кл. 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Нутромер микрометрический НМ 75-175(0,01</a:t>
            </a:r>
            <a:r>
              <a:rPr lang="ru-RU" sz="1400" dirty="0" smtClean="0"/>
              <a:t>)</a:t>
            </a:r>
            <a:r>
              <a:rPr lang="ru-RU" sz="1400" dirty="0"/>
              <a:t> 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Индикатор </a:t>
            </a:r>
            <a:r>
              <a:rPr lang="ru-RU" sz="1400" dirty="0"/>
              <a:t>ИЧ-25 </a:t>
            </a:r>
            <a:r>
              <a:rPr lang="ru-RU" sz="1400" dirty="0" err="1"/>
              <a:t>кл</a:t>
            </a:r>
            <a:r>
              <a:rPr lang="ru-RU" sz="1400" dirty="0"/>
              <a:t>. 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Штангенциркуль </a:t>
            </a:r>
            <a:r>
              <a:rPr lang="ru-RU" sz="1400" dirty="0"/>
              <a:t>ШЦ-I-150-0,1-1 ГОСТ 166-89 нерж</a:t>
            </a:r>
            <a:r>
              <a:rPr lang="ru-RU" sz="14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Штангенциркуль </a:t>
            </a:r>
            <a:r>
              <a:rPr lang="ru-RU" sz="1400" dirty="0"/>
              <a:t>ШЦ-II-250-0,05 ГОСТ 166-89 нерж.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Штангенциркуль ШЦК-I-150-0,02 ГОСТ 166-89 нерж.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/>
              <a:t>Штангенглубиномер</a:t>
            </a:r>
            <a:r>
              <a:rPr lang="ru-RU" sz="1400" dirty="0"/>
              <a:t> ШГ-250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 smtClean="0"/>
              <a:t>Штангензубомер</a:t>
            </a:r>
            <a:r>
              <a:rPr lang="ru-RU" sz="1400" dirty="0" smtClean="0"/>
              <a:t> </a:t>
            </a:r>
            <a:r>
              <a:rPr lang="ru-RU" sz="1400" dirty="0"/>
              <a:t>ШЗН-18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Глубиномер </a:t>
            </a:r>
            <a:r>
              <a:rPr lang="ru-RU" sz="1400" dirty="0"/>
              <a:t>микрометрический ГМ-150 кл.2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Глубиномер индикаторный ГИ-100М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Микрометр гладкий МК 50 кл.2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Микрометр гладкий МК 200 кл.2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Шаблон радиусный № 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Шаблон радиусный № 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Стойка 15 СТ-М ТУ 2034-623-80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Стойка МС-29 (гибкая)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Штатив </a:t>
            </a:r>
            <a:r>
              <a:rPr lang="ru-RU" sz="1400" dirty="0" smtClean="0"/>
              <a:t>Ш-III, Штатив ШМ-III</a:t>
            </a:r>
            <a:endParaRPr lang="ru-RU" sz="1400" dirty="0"/>
          </a:p>
        </p:txBody>
      </p:sp>
      <p:sp>
        <p:nvSpPr>
          <p:cNvPr id="12" name="Rectangle 7"/>
          <p:cNvSpPr txBox="1">
            <a:spLocks/>
          </p:cNvSpPr>
          <p:nvPr/>
        </p:nvSpPr>
        <p:spPr bwMode="auto">
          <a:xfrm>
            <a:off x="2483768" y="188640"/>
            <a:ext cx="6718710" cy="1008112"/>
          </a:xfrm>
          <a:prstGeom prst="rect">
            <a:avLst/>
          </a:prstGeom>
          <a:noFill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Материально-техническая база колледжа</a:t>
            </a:r>
            <a:endParaRPr lang="ru-RU" sz="3200" b="1" i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" y="5181600"/>
            <a:ext cx="9144000" cy="1676400"/>
          </a:xfrm>
          <a:prstGeom prst="rect">
            <a:avLst/>
          </a:prstGeom>
        </p:spPr>
      </p:pic>
      <p:pic>
        <p:nvPicPr>
          <p:cNvPr id="10" name="Рисунок 9" descr="ÐÐ°ÑÑÐ¸Ð½ÐºÐ¸ Ð¿Ð¾ Ð·Ð°Ð¿ÑÐ¾ÑÑ Ð¨ÑÐ°ÑÐ¸Ð² Ð¨-II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Микрометр гладкий МК 50 кл.2">
            <a:hlinkClick r:id="rId4" tooltip="&quot;Микрометр гладкий МК 50 кл.2&quot;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r="14292" b="42429"/>
          <a:stretch/>
        </p:blipFill>
        <p:spPr bwMode="auto">
          <a:xfrm>
            <a:off x="1848802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Глубиномер индикаторный ГИ-100М">
            <a:hlinkClick r:id="rId6" tooltip="&quot;Глубиномер индикаторный ГИ-100М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86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Штангензубомер ШЗН-18">
            <a:hlinkClick r:id="rId8" tooltip="&quot;Штангензубомер ШЗН-18&quot;"/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15882" r="9349" b="13984"/>
          <a:stretch/>
        </p:blipFill>
        <p:spPr bwMode="auto">
          <a:xfrm>
            <a:off x="5507482" y="5389800"/>
            <a:ext cx="1764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Штангенциркуль ШЦК-I-150-0,02 ГОСТ 166-89 нерж.">
            <a:hlinkClick r:id="rId10" tooltip="&quot;Штангенциркуль ШЦК-I-150-0,02 ГОСТ 166-89 нерж.&quot;"/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t="12783" r="7920" b="16630"/>
          <a:stretch/>
        </p:blipFill>
        <p:spPr bwMode="auto">
          <a:xfrm>
            <a:off x="7344000" y="5389800"/>
            <a:ext cx="180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0C0A8-D951-44CB-AC52-0E87CCEAA0E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8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2390</TotalTime>
  <Words>1871</Words>
  <Application>Microsoft Office PowerPoint</Application>
  <PresentationFormat>Экран (4:3)</PresentationFormat>
  <Paragraphs>552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Образование с комфортом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РАЗВИТИЯ</dc:title>
  <dc:creator>Галина</dc:creator>
  <cp:lastModifiedBy>Татьяна</cp:lastModifiedBy>
  <cp:revision>229</cp:revision>
  <cp:lastPrinted>2018-07-30T03:04:08Z</cp:lastPrinted>
  <dcterms:created xsi:type="dcterms:W3CDTF">2018-07-18T05:49:59Z</dcterms:created>
  <dcterms:modified xsi:type="dcterms:W3CDTF">2021-10-19T02:09:15Z</dcterms:modified>
</cp:coreProperties>
</file>