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CB6D3A-5557-409D-A6D5-D12B7FB32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00C684-BB2E-4D0E-B02F-E0AD19472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02B49D-FC63-45DA-8EBF-D8D235B3C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13B214-2B7F-4122-88F7-CFBB40615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59D7A9-BE65-4A8D-B199-993224B1F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43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DC5DC-9017-4B9E-931B-AB3A90E4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CBB77D-FDFC-41F2-B4A9-D37EDEA4E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7B61E3-5049-4BF2-90E5-1A8538F3E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AD6267-0F40-4480-9D9F-B6C4ECFD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B23A7-53B0-4F5D-ACE6-96BEA61B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9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97B4A65-ED67-4676-B6E2-A75DB80F0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8429F1-5230-4C9A-B256-932CA2FBD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91358B-1A0B-402F-8ADC-203550F96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1A1218-8D41-4A96-8285-BD847D67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8BC2C6-7348-4708-832F-4F49DE10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56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6BC58E-FA8C-4674-B0D2-3247046A5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E8833-F93C-4EA0-873E-5A896D38A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4526B1-DF7D-4144-8D6B-65A4216B9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FADB93-6914-427A-AAAA-3C7B9ADF9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DE31BE-7FB0-4BD7-88C4-A876330D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02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6BFCF8-9FC3-4048-8652-0A0368450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AF3DE1-F8B7-4859-948F-4FDABC7C3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B9E23D-39E1-4911-B28E-85868F2B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A296D6-0E8D-4654-B560-4600824E1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26B95F-2F54-479C-A44A-9A46FC3C7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6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D8FDC-2D5A-4D90-9531-48E80EF3E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5F1D4B-9138-4D36-8CAF-A983D8B8C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B9AAC6-17D9-46B4-8940-4C416351A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A0DD15-1794-473C-8B26-8BC37AA8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9C0B8D-0A73-4B42-80C0-829F49D6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2F6625-1557-4F48-8AB6-12EB8E199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99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2E18A-D7D2-4BCA-A533-DB46B19E5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0E9512-66F0-4CDD-9905-E7E289C4C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E513DD-BC9A-4F55-8D77-833CA8858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7D66B8-86A2-4094-A5FF-9D684E95F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E242D3B-1516-4E0D-A752-77FB4DF21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D37A251-7C92-4934-A0C0-EE59A5D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E7E647-CB89-4AC6-8424-AD80AFD6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4472DE5-911B-47B1-98BC-425E844F7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8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C6118-1A5B-48A0-8A4C-7F56A148E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21F9F79-1B9F-43B7-8861-174B73D9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5359F2-8050-4189-BEEF-E35FB6B2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88710D-EFCC-4CE6-8C29-8C3101A4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71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40B106-68E1-4B19-BB3D-67586218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568A11-A58D-495E-BC6E-48FADAAF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67556F-6BA9-4760-9F35-58499CB74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00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5229E-9412-48F3-8DBF-B397AC8A5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1DF0D9-0C8D-4D1E-AC4A-989501401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D3B327-4DB3-4584-B2BB-11F6510D9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C6D05F-3122-45FF-BDEB-AC0D53EC0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658D4C-F292-46F4-8B7B-8F4C151A7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57DDDF-BFE8-49A6-B7B7-9F20D279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51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00E26-A16E-49A3-B25E-AC7D51341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CD1E33-E7FB-412D-80CC-2CB316118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2E4ED0-6B11-43F9-902D-C0ED5FCB8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0018AD-D46F-44F5-92B1-D641629D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31C2A9-9147-434B-B81D-914AD019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5417D7-25A2-44FF-8FF4-048661921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0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FC390-7A5C-4093-A8D0-DC4A1F62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960BC3-6BBD-4633-8A92-643D59AEA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2C25B8-63D4-4C38-B4ED-2A899EBCE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F5E4F-CDDD-483A-8EEC-DFCE83D3618B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731A10-CB3B-4D74-8DE4-39746DC978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21CC34-1D0E-47FD-8272-67E6AF557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20F2-9584-40C0-9F45-742EB5319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23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6CCE80-E905-4C2F-B03B-77EC11A88288}"/>
              </a:ext>
            </a:extLst>
          </p:cNvPr>
          <p:cNvSpPr txBox="1"/>
          <p:nvPr/>
        </p:nvSpPr>
        <p:spPr>
          <a:xfrm>
            <a:off x="788565" y="327171"/>
            <a:ext cx="10997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профессионального образования и занятости населения Приморского края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219544-B6BD-4AD2-9A2A-62E1044E41C8}"/>
              </a:ext>
            </a:extLst>
          </p:cNvPr>
          <p:cNvSpPr txBox="1"/>
          <p:nvPr/>
        </p:nvSpPr>
        <p:spPr>
          <a:xfrm>
            <a:off x="788565" y="1308683"/>
            <a:ext cx="104778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деятельности РУМО </a:t>
            </a:r>
          </a:p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работа и молодежная политика </a:t>
            </a:r>
          </a:p>
          <a:p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2024 – 2025 учебный год</a:t>
            </a:r>
          </a:p>
        </p:txBody>
      </p:sp>
      <p:cxnSp>
        <p:nvCxnSpPr>
          <p:cNvPr id="18" name="Соединитель: изогнутый 17">
            <a:extLst>
              <a:ext uri="{FF2B5EF4-FFF2-40B4-BE49-F238E27FC236}">
                <a16:creationId xmlns:a16="http://schemas.microsoft.com/office/drawing/2014/main" id="{700B11F0-EB37-45EB-961A-14AC421AED68}"/>
              </a:ext>
            </a:extLst>
          </p:cNvPr>
          <p:cNvCxnSpPr>
            <a:cxnSpLocks/>
          </p:cNvCxnSpPr>
          <p:nvPr/>
        </p:nvCxnSpPr>
        <p:spPr>
          <a:xfrm rot="10800000" flipV="1">
            <a:off x="0" y="1694329"/>
            <a:ext cx="12192000" cy="4836500"/>
          </a:xfrm>
          <a:prstGeom prst="curvedConnector3">
            <a:avLst>
              <a:gd name="adj1" fmla="val 12310"/>
            </a:avLst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65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52542D-4859-42A7-8F38-263748DCE77D}"/>
              </a:ext>
            </a:extLst>
          </p:cNvPr>
          <p:cNvSpPr txBox="1"/>
          <p:nvPr/>
        </p:nvSpPr>
        <p:spPr>
          <a:xfrm>
            <a:off x="397084" y="67378"/>
            <a:ext cx="11425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РУМО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4176BA72-D737-4CEA-9B7A-81D4ECBEC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907883"/>
              </p:ext>
            </p:extLst>
          </p:nvPr>
        </p:nvGraphicFramePr>
        <p:xfrm>
          <a:off x="457200" y="803372"/>
          <a:ext cx="11119600" cy="1381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683">
                  <a:extLst>
                    <a:ext uri="{9D8B030D-6E8A-4147-A177-3AD203B41FA5}">
                      <a16:colId xmlns:a16="http://schemas.microsoft.com/office/drawing/2014/main" val="1516718761"/>
                    </a:ext>
                  </a:extLst>
                </a:gridCol>
                <a:gridCol w="4046157">
                  <a:extLst>
                    <a:ext uri="{9D8B030D-6E8A-4147-A177-3AD203B41FA5}">
                      <a16:colId xmlns:a16="http://schemas.microsoft.com/office/drawing/2014/main" val="2807183851"/>
                    </a:ext>
                  </a:extLst>
                </a:gridCol>
                <a:gridCol w="2223920">
                  <a:extLst>
                    <a:ext uri="{9D8B030D-6E8A-4147-A177-3AD203B41FA5}">
                      <a16:colId xmlns:a16="http://schemas.microsoft.com/office/drawing/2014/main" val="269821021"/>
                    </a:ext>
                  </a:extLst>
                </a:gridCol>
                <a:gridCol w="2223920">
                  <a:extLst>
                    <a:ext uri="{9D8B030D-6E8A-4147-A177-3AD203B41FA5}">
                      <a16:colId xmlns:a16="http://schemas.microsoft.com/office/drawing/2014/main" val="842153179"/>
                    </a:ext>
                  </a:extLst>
                </a:gridCol>
                <a:gridCol w="2223920">
                  <a:extLst>
                    <a:ext uri="{9D8B030D-6E8A-4147-A177-3AD203B41FA5}">
                      <a16:colId xmlns:a16="http://schemas.microsoft.com/office/drawing/2014/main" val="1537450294"/>
                    </a:ext>
                  </a:extLst>
                </a:gridCol>
              </a:tblGrid>
              <a:tr h="482926"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(в РУМО)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 </a:t>
                      </a:r>
                    </a:p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колледже)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113290"/>
                  </a:ext>
                </a:extLst>
              </a:tr>
              <a:tr h="34562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Янгуразова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Светлана Васильевна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Председатель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КГА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ПОУ НГГПК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Зам.дир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 СВР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819492"/>
                  </a:ext>
                </a:extLst>
              </a:tr>
              <a:tr h="27169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Ртищева Олеся Владимировна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Зам. Председателя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КГА ПОУ НГГПК 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Советник по воспитанию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13306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6921129-7695-46BC-A268-6707851354C4}"/>
              </a:ext>
            </a:extLst>
          </p:cNvPr>
          <p:cNvSpPr txBox="1"/>
          <p:nvPr/>
        </p:nvSpPr>
        <p:spPr>
          <a:xfrm>
            <a:off x="369111" y="393957"/>
            <a:ext cx="11207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КГА ПОУ «Находкинский государственный гуманитарно-политехнический колледж»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487404"/>
              </p:ext>
            </p:extLst>
          </p:nvPr>
        </p:nvGraphicFramePr>
        <p:xfrm>
          <a:off x="397084" y="2310936"/>
          <a:ext cx="11179716" cy="3835872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5589858">
                  <a:extLst>
                    <a:ext uri="{9D8B030D-6E8A-4147-A177-3AD203B41FA5}">
                      <a16:colId xmlns:a16="http://schemas.microsoft.com/office/drawing/2014/main" val="823069572"/>
                    </a:ext>
                  </a:extLst>
                </a:gridCol>
                <a:gridCol w="5589858">
                  <a:extLst>
                    <a:ext uri="{9D8B030D-6E8A-4147-A177-3AD203B41FA5}">
                      <a16:colId xmlns:a16="http://schemas.microsoft.com/office/drawing/2014/main" val="3016243006"/>
                    </a:ext>
                  </a:extLst>
                </a:gridCol>
              </a:tblGrid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Артёмовский колледж сервиса и дизайна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 строительный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581764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Автомобильно-технический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Промышленно-технологический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399200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Владивостокский судостроительный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железнодорожный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2127600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Дальневосточный государственный гуманитарно-технический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технический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7400817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Дальневосточный судостроительный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 индустриально-экономический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675977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Дальневосточный технический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 педагогический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5155941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Дальнегорский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индустриально-технологический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 политехнический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442801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Кавалеровский многопрофильный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Сельскохозяйственный технологический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158477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 машиностроения и транспорта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Уссурийский агропромышленный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9780593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 технологии и сервиса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Уссурийский колледж технологий и управления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938138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Лесозаводский индустриальный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Черниговский сельскохозяйственный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4404607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Лазовский колледж технологий и туризма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Чугуевский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колледж сельского хозяйства и сервиса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836517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 индустриальный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Владивостокский педагогический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208671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Промышленный колледж энергетики и связи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Морской инженерный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3844639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 многопрофильный колледж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Владивостокский гуманитарно-коммерческий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8920214"/>
                  </a:ext>
                </a:extLst>
              </a:tr>
              <a:tr h="239742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 политехнический колледж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 ИЖТ- филиал ДВГУПС в г. Уссурийск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9096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8972DD-FB2D-4F16-B89A-CD7017DBB9E9}"/>
              </a:ext>
            </a:extLst>
          </p:cNvPr>
          <p:cNvSpPr txBox="1"/>
          <p:nvPr/>
        </p:nvSpPr>
        <p:spPr>
          <a:xfrm>
            <a:off x="397084" y="6228080"/>
            <a:ext cx="11179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учебных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заведения                                                                               количество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52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41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9FAA73-F317-46E3-8151-6E07D0ADE554}"/>
              </a:ext>
            </a:extLst>
          </p:cNvPr>
          <p:cNvSpPr txBox="1"/>
          <p:nvPr/>
        </p:nvSpPr>
        <p:spPr>
          <a:xfrm>
            <a:off x="397084" y="67378"/>
            <a:ext cx="11425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РУМО.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образовательных программ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C9D18FC-C2F0-4EFD-A8CD-5911B9219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837640"/>
              </p:ext>
            </p:extLst>
          </p:nvPr>
        </p:nvGraphicFramePr>
        <p:xfrm>
          <a:off x="397084" y="647208"/>
          <a:ext cx="10645775" cy="5968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566">
                  <a:extLst>
                    <a:ext uri="{9D8B030D-6E8A-4147-A177-3AD203B41FA5}">
                      <a16:colId xmlns:a16="http://schemas.microsoft.com/office/drawing/2014/main" val="1516718761"/>
                    </a:ext>
                  </a:extLst>
                </a:gridCol>
                <a:gridCol w="3873744">
                  <a:extLst>
                    <a:ext uri="{9D8B030D-6E8A-4147-A177-3AD203B41FA5}">
                      <a16:colId xmlns:a16="http://schemas.microsoft.com/office/drawing/2014/main" val="2807183851"/>
                    </a:ext>
                  </a:extLst>
                </a:gridCol>
                <a:gridCol w="2129155">
                  <a:extLst>
                    <a:ext uri="{9D8B030D-6E8A-4147-A177-3AD203B41FA5}">
                      <a16:colId xmlns:a16="http://schemas.microsoft.com/office/drawing/2014/main" val="269821021"/>
                    </a:ext>
                  </a:extLst>
                </a:gridCol>
                <a:gridCol w="2129155">
                  <a:extLst>
                    <a:ext uri="{9D8B030D-6E8A-4147-A177-3AD203B41FA5}">
                      <a16:colId xmlns:a16="http://schemas.microsoft.com/office/drawing/2014/main" val="842153179"/>
                    </a:ext>
                  </a:extLst>
                </a:gridCol>
                <a:gridCol w="2129155">
                  <a:extLst>
                    <a:ext uri="{9D8B030D-6E8A-4147-A177-3AD203B41FA5}">
                      <a16:colId xmlns:a16="http://schemas.microsoft.com/office/drawing/2014/main" val="1537450294"/>
                    </a:ext>
                  </a:extLst>
                </a:gridCol>
              </a:tblGrid>
              <a:tr h="666449"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Запланированные мероприятия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выполнения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Краткая информация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(подтверждение)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113290"/>
                  </a:ext>
                </a:extLst>
              </a:tr>
              <a:tr h="364586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«Совершенствование рабочих программ воспитания с учетом диагностических процедур». 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Практика реализации федеральных проектов и программ в рабочих программах воспитания в СПО (с привлечением специалиста по сопровождению проектов и программ главного эксперта (регионального координатора) ФГБУ </a:t>
                      </a:r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Росдетцентр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Гавриленко Евгения Ивановна).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2.. Анализ программ воспитания полученных от учебных заведений Приморского края. (Заместитель председателя РУМО - Ртищева Олеся Владимировна, советник по воспитанию)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 Дискуссия «Актуализация программ воспитания». </a:t>
                      </a:r>
                    </a:p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819492"/>
                  </a:ext>
                </a:extLst>
              </a:tr>
              <a:tr h="1656428"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оценка рабочих программ в рамках  воспитательного трека «Лидеры Изменений СПО»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Была проведена оценка РПВ,</a:t>
                      </a:r>
                      <a:r>
                        <a:rPr lang="ru-R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доработанных и усовершенствованных по результатам обучения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473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58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5D11C-ABBE-4058-8DB1-39A8D041C252}"/>
              </a:ext>
            </a:extLst>
          </p:cNvPr>
          <p:cNvSpPr txBox="1"/>
          <p:nvPr/>
        </p:nvSpPr>
        <p:spPr>
          <a:xfrm>
            <a:off x="397084" y="67378"/>
            <a:ext cx="11425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РУМО.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обеспечения качества и развития содержания СПО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FBB7A9E6-711F-4AC5-99CF-407A9E869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46965"/>
              </p:ext>
            </p:extLst>
          </p:nvPr>
        </p:nvGraphicFramePr>
        <p:xfrm>
          <a:off x="397084" y="670359"/>
          <a:ext cx="1041302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58">
                  <a:extLst>
                    <a:ext uri="{9D8B030D-6E8A-4147-A177-3AD203B41FA5}">
                      <a16:colId xmlns:a16="http://schemas.microsoft.com/office/drawing/2014/main" val="1516718761"/>
                    </a:ext>
                  </a:extLst>
                </a:gridCol>
                <a:gridCol w="3789050">
                  <a:extLst>
                    <a:ext uri="{9D8B030D-6E8A-4147-A177-3AD203B41FA5}">
                      <a16:colId xmlns:a16="http://schemas.microsoft.com/office/drawing/2014/main" val="2807183851"/>
                    </a:ext>
                  </a:extLst>
                </a:gridCol>
                <a:gridCol w="2082604">
                  <a:extLst>
                    <a:ext uri="{9D8B030D-6E8A-4147-A177-3AD203B41FA5}">
                      <a16:colId xmlns:a16="http://schemas.microsoft.com/office/drawing/2014/main" val="269821021"/>
                    </a:ext>
                  </a:extLst>
                </a:gridCol>
                <a:gridCol w="2267898">
                  <a:extLst>
                    <a:ext uri="{9D8B030D-6E8A-4147-A177-3AD203B41FA5}">
                      <a16:colId xmlns:a16="http://schemas.microsoft.com/office/drawing/2014/main" val="842153179"/>
                    </a:ext>
                  </a:extLst>
                </a:gridCol>
                <a:gridCol w="1897310">
                  <a:extLst>
                    <a:ext uri="{9D8B030D-6E8A-4147-A177-3AD203B41FA5}">
                      <a16:colId xmlns:a16="http://schemas.microsoft.com/office/drawing/2014/main" val="1537450294"/>
                    </a:ext>
                  </a:extLst>
                </a:gridCol>
              </a:tblGrid>
              <a:tr h="302248"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Запланированные мероприятия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выполнения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Краткая информация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(подтверждение)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113290"/>
                  </a:ext>
                </a:extLst>
              </a:tr>
              <a:tr h="55115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 видео-</a:t>
                      </a:r>
                      <a:r>
                        <a:rPr lang="ru-RU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флешмоб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«Вклад учреждений СПО в Победу»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1 этапе приняли участие  6 СПО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 2 этапе приняли участие 7 СПО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https://9may-80years.tilda.ws/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819492"/>
                  </a:ext>
                </a:extLst>
              </a:tr>
              <a:tr h="197403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фестиваль-конкурс инсценированной патриотической песни и художественного слова «Горжусь Отечеством своим!»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Организаторы 2 колледжа</a:t>
                      </a:r>
                    </a:p>
                    <a:p>
                      <a:r>
                        <a:rPr lang="ru-RU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приняли участие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колледжей края</a:t>
                      </a:r>
                      <a:r>
                        <a:rPr lang="ru-RU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участника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педагог сопровождающие ребят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концертных номеров: 15 – вокал с инсценировкой и 21 – художественное слово с инсценировкой.</a:t>
                      </a:r>
                    </a:p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рамках фестиваля по 2 номинациям: определены 6 лауреатов и 2 гран-при фестиваля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https://t.me/minprofzan/9239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133061"/>
                  </a:ext>
                </a:extLst>
              </a:tr>
              <a:tr h="197403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 Региональный  молодежный  кинофестиваль  «Герои во все времена» посвящённый  80-летию Победы в Великой Отечественной войне и Году Защитника Отечества!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Организатор: КГА ПОУ Находкинский государственный гуманитарно-политехнический колледж.</a:t>
                      </a:r>
                      <a:r>
                        <a:rPr lang="ru-RU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Проведен впервые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учетом современных социальных тенденций и актуальности </a:t>
                      </a:r>
                      <a:r>
                        <a:rPr lang="ru-RU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кинопедагогики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Приняли участие</a:t>
                      </a:r>
                      <a:r>
                        <a:rPr lang="ru-RU" sz="11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 СПО, представлено 16 работ, 4 Гран – при в разных направлениях. Были организованы  5 интерактивных площадок  с  мастер – классами 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https://t.me/minprofzan/9521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824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607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5D11C-ABBE-4058-8DB1-39A8D041C252}"/>
              </a:ext>
            </a:extLst>
          </p:cNvPr>
          <p:cNvSpPr txBox="1"/>
          <p:nvPr/>
        </p:nvSpPr>
        <p:spPr>
          <a:xfrm>
            <a:off x="397084" y="67378"/>
            <a:ext cx="11425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РУМО.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обеспечения качества и развития содержания СПО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FBB7A9E6-711F-4AC5-99CF-407A9E869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50504"/>
              </p:ext>
            </p:extLst>
          </p:nvPr>
        </p:nvGraphicFramePr>
        <p:xfrm>
          <a:off x="397084" y="529043"/>
          <a:ext cx="10413020" cy="6121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58">
                  <a:extLst>
                    <a:ext uri="{9D8B030D-6E8A-4147-A177-3AD203B41FA5}">
                      <a16:colId xmlns:a16="http://schemas.microsoft.com/office/drawing/2014/main" val="1516718761"/>
                    </a:ext>
                  </a:extLst>
                </a:gridCol>
                <a:gridCol w="3789050">
                  <a:extLst>
                    <a:ext uri="{9D8B030D-6E8A-4147-A177-3AD203B41FA5}">
                      <a16:colId xmlns:a16="http://schemas.microsoft.com/office/drawing/2014/main" val="2807183851"/>
                    </a:ext>
                  </a:extLst>
                </a:gridCol>
                <a:gridCol w="2082604">
                  <a:extLst>
                    <a:ext uri="{9D8B030D-6E8A-4147-A177-3AD203B41FA5}">
                      <a16:colId xmlns:a16="http://schemas.microsoft.com/office/drawing/2014/main" val="269821021"/>
                    </a:ext>
                  </a:extLst>
                </a:gridCol>
                <a:gridCol w="2267898">
                  <a:extLst>
                    <a:ext uri="{9D8B030D-6E8A-4147-A177-3AD203B41FA5}">
                      <a16:colId xmlns:a16="http://schemas.microsoft.com/office/drawing/2014/main" val="842153179"/>
                    </a:ext>
                  </a:extLst>
                </a:gridCol>
                <a:gridCol w="1897310">
                  <a:extLst>
                    <a:ext uri="{9D8B030D-6E8A-4147-A177-3AD203B41FA5}">
                      <a16:colId xmlns:a16="http://schemas.microsoft.com/office/drawing/2014/main" val="1537450294"/>
                    </a:ext>
                  </a:extLst>
                </a:gridCol>
              </a:tblGrid>
              <a:tr h="368118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Запланированные мероприятия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Статус выполнения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Краткая информация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Ссылка (подтверждение)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2113290"/>
                  </a:ext>
                </a:extLst>
              </a:tr>
              <a:tr h="2727188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просветительский лекторий «Уроки мужества» от выпускников СПО» для студенческого актива колледжей Приморского края с участниками СВО – выпускниками и сотрудниками колледжей, посвященный 80-летию Победы в Великой Отечественной войне и Году Защитника Отечества!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Организаторы: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КГА ПОУ «Владивостокский судостроительный колледж»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КГА ПОУ «Промышленный колледж энергетики и связи»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БАНО ЦСОИ «Искра»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Первомайское отделение Приморского краевого отделения Всероссийской общественной организации ветеранов «Боевое братство» (ПКО ВООВ «Боевое братство») г. Владивосток . Приняли участие 11 СПО 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участвовавших в мероприятии: очно – 105 человек.</a:t>
                      </a:r>
                    </a:p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 ~ 200 человек.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https://t.me/kmt_rgd/8974?single 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https://t.me/ktis_KTIS/10681 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https://t.me/acsidru/7979?single 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https://t.me/iskrapk/8096 </a:t>
                      </a:r>
                    </a:p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https://t.me/EnergyCollege/4183?single 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819492"/>
                  </a:ext>
                </a:extLst>
              </a:tr>
              <a:tr h="2187052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«Неугасимая память поколений»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Предварительно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Организатор Уссурийский агропромышленный колледж. Заявки поданы от 10 колледжей.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https://vk.com/wall-215488876_1785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133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495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12E7ED-5FCA-4D98-8BB6-A635CF24F025}"/>
              </a:ext>
            </a:extLst>
          </p:cNvPr>
          <p:cNvSpPr txBox="1"/>
          <p:nvPr/>
        </p:nvSpPr>
        <p:spPr>
          <a:xfrm>
            <a:off x="383097" y="473309"/>
            <a:ext cx="114258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РУМО.</a:t>
            </a:r>
          </a:p>
          <a:p>
            <a:pPr algn="just"/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обеспечения качества и развития содержания СПО: сетевое взаимодействие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70559" y="2033947"/>
            <a:ext cx="110974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Очное заседание  РУМО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«Воспитательная работа и молодежная политика»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Тема: формирование, совершенствование и трансформация воспитательной экосистемы в СПО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0559" y="2726445"/>
            <a:ext cx="107511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0926" y="3115235"/>
            <a:ext cx="73235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 системность в воспитательной работе и молодежной политике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организации: интеграция в воспитательный процесс, задачи взаимодействия, проекты и опыт реализации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развития детских и молодежных общественных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 в СПО.   Взаимодействие участников образовательного процесса при реализации программы воспитания.  Представление практик.    Обобщение опыта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71984" y="5766182"/>
            <a:ext cx="5048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участии   7 партнерских организаций </a:t>
            </a: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Соединитель: изогнутый 6">
            <a:extLst>
              <a:ext uri="{FF2B5EF4-FFF2-40B4-BE49-F238E27FC236}">
                <a16:creationId xmlns:a16="http://schemas.microsoft.com/office/drawing/2014/main" id="{2F74C8E4-F2C0-42A1-AA0B-8028A67F1244}"/>
              </a:ext>
            </a:extLst>
          </p:cNvPr>
          <p:cNvCxnSpPr>
            <a:cxnSpLocks/>
          </p:cNvCxnSpPr>
          <p:nvPr/>
        </p:nvCxnSpPr>
        <p:spPr>
          <a:xfrm rot="10800000">
            <a:off x="6562846" y="-127321"/>
            <a:ext cx="5629154" cy="2731625"/>
          </a:xfrm>
          <a:prstGeom prst="curvedConnector3">
            <a:avLst>
              <a:gd name="adj1" fmla="val 50000"/>
            </a:avLst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: изогнутый 10">
            <a:extLst>
              <a:ext uri="{FF2B5EF4-FFF2-40B4-BE49-F238E27FC236}">
                <a16:creationId xmlns:a16="http://schemas.microsoft.com/office/drawing/2014/main" id="{DEA63782-B21A-44D6-8A9D-3C3838C9146F}"/>
              </a:ext>
            </a:extLst>
          </p:cNvPr>
          <p:cNvCxnSpPr>
            <a:cxnSpLocks/>
          </p:cNvCxnSpPr>
          <p:nvPr/>
        </p:nvCxnSpPr>
        <p:spPr>
          <a:xfrm rot="10800000">
            <a:off x="-497708" y="5671596"/>
            <a:ext cx="12689709" cy="1186404"/>
          </a:xfrm>
          <a:prstGeom prst="curvedConnector3">
            <a:avLst>
              <a:gd name="adj1" fmla="val 45531"/>
            </a:avLst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20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B7B3EB-14DC-4E6E-A94F-1ED6DAA8C751}"/>
              </a:ext>
            </a:extLst>
          </p:cNvPr>
          <p:cNvSpPr txBox="1"/>
          <p:nvPr/>
        </p:nvSpPr>
        <p:spPr>
          <a:xfrm>
            <a:off x="505149" y="424825"/>
            <a:ext cx="11425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деятельности РУМО: предложения: 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B7B3EB-14DC-4E6E-A94F-1ED6DAA8C751}"/>
              </a:ext>
            </a:extLst>
          </p:cNvPr>
          <p:cNvSpPr txBox="1"/>
          <p:nvPr/>
        </p:nvSpPr>
        <p:spPr>
          <a:xfrm>
            <a:off x="604189" y="1330037"/>
            <a:ext cx="1069280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единой информационной базы</a:t>
            </a: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Разработка платформы для обмена методическими материалами, программами и успешными практиками между учреждениями. Это может быть как онлайн-ресурс, так и печатные сборники.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Регулярные семинары 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приглашенными специалистами. Организация регулярных встреч, семинаров 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обсуждения актуальных вопросов воспитательной работы и молодежной политики, обмена опытом и методическими рекомендациями. Организация курсов и тренингов для педагогов и работников молодежных центров по вопросам психологии, педагогики и современных технологий работы с молодежью.</a:t>
            </a:r>
          </a:p>
          <a:p>
            <a:pPr algn="just"/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Проведение исследований и опросов</a:t>
            </a: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Регулярное проведение исследований среди молодежи для выявления их потребностей и интересов. Результаты можно использовать для корректировки существующих программ и инициатив.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Использование новых подходов и технологий в воспитательной работе, таких как проектное обучение,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коучинг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т.д., для повышения вовлеченности молодежи.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Налаживание партнерства с НКО, бизнесом и другими учреждениями для реализации совместных проектов и программ, направленных на поддержку молодежи.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" name="Соединитель: изогнутый 3">
            <a:extLst>
              <a:ext uri="{FF2B5EF4-FFF2-40B4-BE49-F238E27FC236}">
                <a16:creationId xmlns:a16="http://schemas.microsoft.com/office/drawing/2014/main" id="{789CDCBE-81F8-4309-9B35-205539F2D0AA}"/>
              </a:ext>
            </a:extLst>
          </p:cNvPr>
          <p:cNvCxnSpPr>
            <a:cxnSpLocks/>
          </p:cNvCxnSpPr>
          <p:nvPr/>
        </p:nvCxnSpPr>
        <p:spPr>
          <a:xfrm rot="5400000">
            <a:off x="8769338" y="1705024"/>
            <a:ext cx="5308771" cy="5108086"/>
          </a:xfrm>
          <a:prstGeom prst="curvedConnector3">
            <a:avLst>
              <a:gd name="adj1" fmla="val 83300"/>
            </a:avLst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Соединитель: изогнутый 7">
            <a:extLst>
              <a:ext uri="{FF2B5EF4-FFF2-40B4-BE49-F238E27FC236}">
                <a16:creationId xmlns:a16="http://schemas.microsoft.com/office/drawing/2014/main" id="{B212D45F-C374-4C2E-99A1-93D3C3A1EB59}"/>
              </a:ext>
            </a:extLst>
          </p:cNvPr>
          <p:cNvCxnSpPr>
            <a:cxnSpLocks/>
          </p:cNvCxnSpPr>
          <p:nvPr/>
        </p:nvCxnSpPr>
        <p:spPr>
          <a:xfrm rot="10800000" flipV="1">
            <a:off x="-3949865" y="-439271"/>
            <a:ext cx="5791200" cy="5253318"/>
          </a:xfrm>
          <a:prstGeom prst="curvedConnector3">
            <a:avLst>
              <a:gd name="adj1" fmla="val 30495"/>
            </a:avLst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149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925</Words>
  <Application>Microsoft Office PowerPoint</Application>
  <PresentationFormat>Широкоэкранный</PresentationFormat>
  <Paragraphs>149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Некрасова Марина Геннадьевна</dc:creator>
  <cp:lastModifiedBy>Олеся Владимировна</cp:lastModifiedBy>
  <cp:revision>21</cp:revision>
  <dcterms:created xsi:type="dcterms:W3CDTF">2025-04-27T22:17:44Z</dcterms:created>
  <dcterms:modified xsi:type="dcterms:W3CDTF">2025-09-05T01:47:19Z</dcterms:modified>
</cp:coreProperties>
</file>